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5" r:id="rId3"/>
  </p:sldMasterIdLst>
  <p:notesMasterIdLst>
    <p:notesMasterId r:id="rId14"/>
  </p:notesMasterIdLst>
  <p:handoutMasterIdLst>
    <p:handoutMasterId r:id="rId15"/>
  </p:handoutMasterIdLst>
  <p:sldIdLst>
    <p:sldId id="276" r:id="rId4"/>
    <p:sldId id="267" r:id="rId5"/>
    <p:sldId id="271" r:id="rId6"/>
    <p:sldId id="260" r:id="rId7"/>
    <p:sldId id="273" r:id="rId8"/>
    <p:sldId id="275" r:id="rId9"/>
    <p:sldId id="270" r:id="rId10"/>
    <p:sldId id="263" r:id="rId11"/>
    <p:sldId id="274" r:id="rId12"/>
    <p:sldId id="266" r:id="rId13"/>
  </p:sldIdLst>
  <p:sldSz cx="9144000" cy="6858000" type="screen4x3"/>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33CCFF"/>
    <a:srgbClr val="3333FF"/>
    <a:srgbClr val="000099"/>
    <a:srgbClr val="9900CC"/>
    <a:srgbClr val="00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GIAO AN THAO GIANG - LOP 4C</a:t>
            </a:r>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DUONG VAN MINH</a:t>
            </a:r>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9BD8F80-4216-4812-B57E-258F5E4BB04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GIAO AN THAO GIANG - LOP 4C</a:t>
            </a:r>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DUONG VAN MINH</a:t>
            </a:r>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1F08483-77A3-4663-9235-5D5CA7D9F79F}"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eaLnBrk="1" hangingPunct="1"/>
            <a:r>
              <a:rPr lang="en-US" sz="1200">
                <a:latin typeface="Arial" pitchFamily="34" charset="0"/>
              </a:rPr>
              <a:t>GIAO AN THAO GIANG - LOP 4C</a:t>
            </a:r>
          </a:p>
        </p:txBody>
      </p:sp>
      <p:sp>
        <p:nvSpPr>
          <p:cNvPr id="19459"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eaLnBrk="1" hangingPunct="1"/>
            <a:r>
              <a:rPr lang="en-US" sz="1200">
                <a:latin typeface="Arial" pitchFamily="34" charset="0"/>
              </a:rPr>
              <a:t>DUONG VAN MINH</a:t>
            </a:r>
          </a:p>
        </p:txBody>
      </p:sp>
      <p:sp>
        <p:nvSpPr>
          <p:cNvPr id="1946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663EAF6-89B2-4DE4-9665-9F7758B408F0}" type="slidenum">
              <a:rPr lang="en-US" sz="1200">
                <a:latin typeface="Arial" pitchFamily="34" charset="0"/>
              </a:rPr>
              <a:pPr algn="r" eaLnBrk="1" hangingPunct="1"/>
              <a:t>5</a:t>
            </a:fld>
            <a:endParaRPr lang="en-US" sz="1200">
              <a:latin typeface="Arial" pitchFamily="34" charset="0"/>
            </a:endParaRPr>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latin typeface="Arial" pitchFamily="34" charset="0"/>
              </a:rPr>
              <a:t>GIAO AN THAO GIANG - LOP 4C</a:t>
            </a:r>
          </a:p>
        </p:txBody>
      </p:sp>
      <p:sp>
        <p:nvSpPr>
          <p:cNvPr id="20483" name="Rectangle 6"/>
          <p:cNvSpPr>
            <a:spLocks noGrp="1" noChangeArrowheads="1"/>
          </p:cNvSpPr>
          <p:nvPr>
            <p:ph type="ftr" sz="quarter" idx="4"/>
          </p:nvPr>
        </p:nvSpPr>
        <p:spPr>
          <a:noFill/>
        </p:spPr>
        <p:txBody>
          <a:bodyPr/>
          <a:lstStyle/>
          <a:p>
            <a:r>
              <a:rPr lang="en-US" smtClean="0">
                <a:latin typeface="Arial" pitchFamily="34" charset="0"/>
              </a:rPr>
              <a:t>DUONG VAN MINH</a:t>
            </a:r>
          </a:p>
        </p:txBody>
      </p:sp>
      <p:sp>
        <p:nvSpPr>
          <p:cNvPr id="20484" name="Rectangle 7"/>
          <p:cNvSpPr>
            <a:spLocks noGrp="1" noChangeArrowheads="1"/>
          </p:cNvSpPr>
          <p:nvPr>
            <p:ph type="sldNum" sz="quarter" idx="5"/>
          </p:nvPr>
        </p:nvSpPr>
        <p:spPr>
          <a:noFill/>
        </p:spPr>
        <p:txBody>
          <a:bodyPr/>
          <a:lstStyle/>
          <a:p>
            <a:fld id="{C67F6A4B-A6B2-4047-BCA4-B19354EDD0D6}" type="slidenum">
              <a:rPr lang="en-US" smtClean="0">
                <a:latin typeface="Arial" pitchFamily="34" charset="0"/>
              </a:rPr>
              <a:pPr/>
              <a:t>10</a:t>
            </a:fld>
            <a:endParaRPr lang="en-US" smtClean="0">
              <a:latin typeface="Arial" pitchFamily="34" charset="0"/>
            </a:endParaRPr>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E8798C8-5A6D-45F8-A2B1-4AFCE8B5D2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748F08C-3294-4E39-BF46-D6079D79EC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F343D0-F2BD-4F74-A6B3-2D005DE3F77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2867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867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EFD463F4-67D6-4716-9783-BA11FF6209F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84D7196-BB16-47F7-85FA-F26700CFB49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8A10F08-97BB-4D15-A163-241FD9F83F8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FAFE2B2-1A3B-4550-B748-4350EBF2742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BA8902D-537F-4436-89F3-7BDA039639C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957AE7E-DA69-4D2D-B970-FC28A31B47B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9769FD4-F853-4487-AD5C-871A59413B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A680574-2994-4329-B486-83F2CEDEA65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CE516C7-C6DF-4B3F-855B-46337373BE3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16B700E-61C6-4361-BD1D-8DCB2E5672C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A102A86-1BE5-4816-A5B3-938C45B2140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D02CBB6-9DD6-444F-9B30-6637225C98E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389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389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29F3A3D-A97A-426B-9CFD-23D22A7B47E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D573F78-C3F6-4A25-8EC1-A5CA498040D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1AAD0C0-6319-4E9D-8ED8-ECEB0DFF63C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A2A3930-1092-4BB6-87BD-4592DFB46C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B3F0C063-F93B-473A-B9DD-6DC99584DB6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DA18C048-085A-4800-853C-11CC33D4B5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6BA85D0-D0D1-4B2F-9EB0-F7D5EF76AA4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2068EFF-67BA-4B07-9DAC-0EB38B84DD0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700C9B5-166E-4976-858D-C69D32E0159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1265CC5-C09F-4740-AA6F-3F7C62FAD8C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00A49AE-6FF1-459D-994D-B699A5340D3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A7FDB12-C1FF-4BE1-B322-9567485C60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9991FFA-3D87-412D-ADB4-EC1C29D838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B89E7B5-4299-46FC-AA7C-43BE20D755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CA50C61-B6AF-4F3A-ABA8-A580F58312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D4986AA-F953-4D64-9505-323629DE43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AC7C03A-D007-4925-9878-56CB1F83AB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5FC52CB-95AB-412F-BE72-B078DE8739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2458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458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458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2458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D42C7E5-6F2F-421B-B96E-B2ED20D0BB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95"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765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765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4A7CFC70-455F-4DCD-9AA2-DEB593FCEC30}" type="slidenum">
              <a:rPr lang="en-US"/>
              <a:pPr>
                <a:defRPr/>
              </a:pPr>
              <a:t>‹#›</a:t>
            </a:fld>
            <a:endParaRPr lang="en-US"/>
          </a:p>
        </p:txBody>
      </p:sp>
      <p:sp>
        <p:nvSpPr>
          <p:cNvPr id="2765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2765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2058" name="Group 10"/>
          <p:cNvGrpSpPr>
            <a:grpSpLocks/>
          </p:cNvGrpSpPr>
          <p:nvPr/>
        </p:nvGrpSpPr>
        <p:grpSpPr bwMode="auto">
          <a:xfrm>
            <a:off x="7938" y="5540375"/>
            <a:ext cx="1784350" cy="1246188"/>
            <a:chOff x="5" y="3490"/>
            <a:chExt cx="1124" cy="785"/>
          </a:xfrm>
        </p:grpSpPr>
        <p:sp>
          <p:nvSpPr>
            <p:cNvPr id="27659"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27660"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27661"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27662"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27663"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27664"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27665"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27666"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27667"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7670"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27671"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27672"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27673"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7674"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27675"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2089" name="Group 28"/>
              <p:cNvGrpSpPr>
                <a:grpSpLocks/>
              </p:cNvGrpSpPr>
              <p:nvPr userDrawn="1"/>
            </p:nvGrpSpPr>
            <p:grpSpPr bwMode="auto">
              <a:xfrm>
                <a:off x="5" y="3490"/>
                <a:ext cx="1124" cy="678"/>
                <a:chOff x="5" y="3490"/>
                <a:chExt cx="1124" cy="678"/>
              </a:xfrm>
            </p:grpSpPr>
            <p:sp>
              <p:nvSpPr>
                <p:cNvPr id="27677"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7678"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7679"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7680"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27681"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27682"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27683"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27684"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7686"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27687"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7690"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2064" name="Group 43"/>
              <p:cNvGrpSpPr>
                <a:grpSpLocks/>
              </p:cNvGrpSpPr>
              <p:nvPr userDrawn="1"/>
            </p:nvGrpSpPr>
            <p:grpSpPr bwMode="auto">
              <a:xfrm>
                <a:off x="4610" y="57"/>
                <a:ext cx="1344" cy="985"/>
                <a:chOff x="4610" y="57"/>
                <a:chExt cx="1344" cy="985"/>
              </a:xfrm>
            </p:grpSpPr>
            <p:sp>
              <p:nvSpPr>
                <p:cNvPr id="27692"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27693" name="Freeform 45"/>
                <p:cNvSpPr>
                  <a:spLocks/>
                </p:cNvSpPr>
                <p:nvPr userDrawn="1"/>
              </p:nvSpPr>
              <p:spPr bwMode="auto">
                <a:xfrm rot="-3172564">
                  <a:off x="5051" y="32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27694" name="Freeform 46"/>
                <p:cNvSpPr>
                  <a:spLocks/>
                </p:cNvSpPr>
                <p:nvPr userDrawn="1"/>
              </p:nvSpPr>
              <p:spPr bwMode="auto">
                <a:xfrm rot="-3172564">
                  <a:off x="4861" y="17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27695"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27696" name="Freeform 48"/>
                <p:cNvSpPr>
                  <a:spLocks/>
                </p:cNvSpPr>
                <p:nvPr userDrawn="1"/>
              </p:nvSpPr>
              <p:spPr bwMode="auto">
                <a:xfrm rot="-3172564">
                  <a:off x="5300" y="89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27697" name="Freeform 49"/>
                <p:cNvSpPr>
                  <a:spLocks/>
                </p:cNvSpPr>
                <p:nvPr userDrawn="1"/>
              </p:nvSpPr>
              <p:spPr bwMode="auto">
                <a:xfrm rot="-3172564">
                  <a:off x="5253" y="80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7698"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7699" name="Freeform 51"/>
                <p:cNvSpPr>
                  <a:spLocks/>
                </p:cNvSpPr>
                <p:nvPr userDrawn="1"/>
              </p:nvSpPr>
              <p:spPr bwMode="auto">
                <a:xfrm rot="-3172564">
                  <a:off x="4950" y="13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2770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93"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3789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3789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3789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3789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3789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3789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pitchFamily="34" charset="0"/>
            </a:endParaRPr>
          </a:p>
        </p:txBody>
      </p:sp>
      <p:sp>
        <p:nvSpPr>
          <p:cNvPr id="30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a:defRPr/>
            </a:pPr>
            <a:endParaRPr lang="en-US"/>
          </a:p>
        </p:txBody>
      </p:sp>
      <p:sp>
        <p:nvSpPr>
          <p:cNvPr id="379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379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pPr>
              <a:defRPr/>
            </a:pPr>
            <a:fld id="{537ECC99-638D-4E3B-95EA-3DA9167F7D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audio" Target="file:///D:\nhac\Cach%20mang\Truong%20son%20dong%20truong%20son%20tay-Ai%20Xuan%20Quang%20Ly.mp3" TargetMode="Externa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95410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28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304800" y="1981200"/>
            <a:ext cx="8534400" cy="3323987"/>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28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Luyện</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và</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endParaRPr lang="en-US" sz="28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TUẦN</a:t>
            </a:r>
            <a:r>
              <a:rPr lang="en-US" sz="28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17</a:t>
            </a:r>
            <a:endParaRPr lang="en-US" sz="28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a:t>
            </a:r>
            <a:r>
              <a:rPr lang="en-US" sz="28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Vị</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ngữ</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trong</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kể</a:t>
            </a:r>
            <a:r>
              <a:rPr lang="en-US" sz="28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endPar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Ai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gì</a:t>
            </a:r>
            <a:r>
              <a:rPr lang="en-US" sz="28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a:t>
            </a:r>
            <a:endParaRPr lang="en-US" sz="28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2800" b="1" i="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28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28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28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28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8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28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28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28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533400" y="1752600"/>
            <a:ext cx="8610600" cy="3048000"/>
          </a:xfrm>
          <a:prstGeom prst="rect">
            <a:avLst/>
          </a:prstGeom>
        </p:spPr>
        <p:txBody>
          <a:bodyPr wrap="none" fromWordArt="1">
            <a:prstTxWarp prst="textPlain">
              <a:avLst>
                <a:gd name="adj" fmla="val 50000"/>
              </a:avLst>
            </a:prstTxWarp>
          </a:bodyPr>
          <a:lstStyle/>
          <a:p>
            <a:pPr algn="ctr"/>
            <a:r>
              <a:rPr lang="en-US" sz="3600" kern="10">
                <a:ln w="9525">
                  <a:solidFill>
                    <a:srgbClr val="800000"/>
                  </a:solidFill>
                  <a:round/>
                  <a:headEnd/>
                  <a:tailEnd/>
                </a:ln>
                <a:solidFill>
                  <a:srgbClr val="0000FF"/>
                </a:solidFill>
                <a:effectLst>
                  <a:outerShdw dist="35921" dir="2700000" algn="ctr" rotWithShape="0">
                    <a:srgbClr val="C0C0C0">
                      <a:alpha val="79999"/>
                    </a:srgbClr>
                  </a:outerShdw>
                </a:effectLst>
                <a:latin typeface=".VnTime"/>
              </a:rPr>
              <a:t>Xin ch©n thµnh c¶m ¬n</a:t>
            </a:r>
          </a:p>
          <a:p>
            <a:pPr algn="ctr"/>
            <a:r>
              <a:rPr lang="en-US" sz="3600" kern="10">
                <a:ln w="9525">
                  <a:solidFill>
                    <a:srgbClr val="800000"/>
                  </a:solidFill>
                  <a:round/>
                  <a:headEnd/>
                  <a:tailEnd/>
                </a:ln>
                <a:solidFill>
                  <a:srgbClr val="0000FF"/>
                </a:solidFill>
                <a:effectLst>
                  <a:outerShdw dist="35921" dir="2700000" algn="ctr" rotWithShape="0">
                    <a:srgbClr val="C0C0C0">
                      <a:alpha val="79999"/>
                    </a:srgbClr>
                  </a:outerShdw>
                </a:effectLst>
                <a:latin typeface=".VnTime"/>
              </a:rPr>
              <a:t> thÇy c« gi¸o ®· tham gia giê häc h«m nay!!!</a:t>
            </a:r>
          </a:p>
        </p:txBody>
      </p:sp>
      <p:pic>
        <p:nvPicPr>
          <p:cNvPr id="36867" name="Picture 3" descr="Picture1"/>
          <p:cNvPicPr>
            <a:picLocks noChangeAspect="1" noChangeArrowheads="1"/>
          </p:cNvPicPr>
          <p:nvPr/>
        </p:nvPicPr>
        <p:blipFill>
          <a:blip r:embed="rId4"/>
          <a:srcRect/>
          <a:stretch>
            <a:fillRect/>
          </a:stretch>
        </p:blipFill>
        <p:spPr bwMode="auto">
          <a:xfrm>
            <a:off x="0" y="0"/>
            <a:ext cx="1295400" cy="1292225"/>
          </a:xfrm>
          <a:prstGeom prst="rect">
            <a:avLst/>
          </a:prstGeom>
          <a:noFill/>
          <a:ln w="9525">
            <a:noFill/>
            <a:miter lim="800000"/>
            <a:headEnd/>
            <a:tailEnd/>
          </a:ln>
        </p:spPr>
      </p:pic>
      <p:pic>
        <p:nvPicPr>
          <p:cNvPr id="36868" name="Picture 4" descr="Graphic"/>
          <p:cNvPicPr>
            <a:picLocks noChangeAspect="1" noChangeArrowheads="1"/>
          </p:cNvPicPr>
          <p:nvPr/>
        </p:nvPicPr>
        <p:blipFill>
          <a:blip r:embed="rId5"/>
          <a:srcRect/>
          <a:stretch>
            <a:fillRect/>
          </a:stretch>
        </p:blipFill>
        <p:spPr bwMode="auto">
          <a:xfrm>
            <a:off x="1447800" y="0"/>
            <a:ext cx="6858000" cy="376238"/>
          </a:xfrm>
          <a:prstGeom prst="rect">
            <a:avLst/>
          </a:prstGeom>
          <a:noFill/>
          <a:ln w="9525">
            <a:noFill/>
            <a:miter lim="800000"/>
            <a:headEnd/>
            <a:tailEnd/>
          </a:ln>
        </p:spPr>
      </p:pic>
      <p:pic>
        <p:nvPicPr>
          <p:cNvPr id="36869" name="Picture 5" descr="Picture1"/>
          <p:cNvPicPr>
            <a:picLocks noChangeAspect="1" noChangeArrowheads="1"/>
          </p:cNvPicPr>
          <p:nvPr/>
        </p:nvPicPr>
        <p:blipFill>
          <a:blip r:embed="rId4"/>
          <a:srcRect/>
          <a:stretch>
            <a:fillRect/>
          </a:stretch>
        </p:blipFill>
        <p:spPr bwMode="auto">
          <a:xfrm flipH="1">
            <a:off x="7813675" y="14288"/>
            <a:ext cx="1295400" cy="1292225"/>
          </a:xfrm>
          <a:prstGeom prst="rect">
            <a:avLst/>
          </a:prstGeom>
          <a:noFill/>
          <a:ln w="9525">
            <a:noFill/>
            <a:miter lim="800000"/>
            <a:headEnd/>
            <a:tailEnd/>
          </a:ln>
        </p:spPr>
      </p:pic>
      <p:pic>
        <p:nvPicPr>
          <p:cNvPr id="36870" name="Picture 6" descr="Picture1"/>
          <p:cNvPicPr>
            <a:picLocks noChangeAspect="1" noChangeArrowheads="1"/>
          </p:cNvPicPr>
          <p:nvPr/>
        </p:nvPicPr>
        <p:blipFill>
          <a:blip r:embed="rId4"/>
          <a:srcRect/>
          <a:stretch>
            <a:fillRect/>
          </a:stretch>
        </p:blipFill>
        <p:spPr bwMode="auto">
          <a:xfrm rot="-5400000">
            <a:off x="-1587" y="5564187"/>
            <a:ext cx="1295400" cy="1292225"/>
          </a:xfrm>
          <a:prstGeom prst="rect">
            <a:avLst/>
          </a:prstGeom>
          <a:noFill/>
          <a:ln w="9525">
            <a:noFill/>
            <a:miter lim="800000"/>
            <a:headEnd/>
            <a:tailEnd/>
          </a:ln>
        </p:spPr>
      </p:pic>
      <p:pic>
        <p:nvPicPr>
          <p:cNvPr id="36871" name="Picture 7" descr="Picture1"/>
          <p:cNvPicPr>
            <a:picLocks noChangeAspect="1" noChangeArrowheads="1"/>
          </p:cNvPicPr>
          <p:nvPr/>
        </p:nvPicPr>
        <p:blipFill>
          <a:blip r:embed="rId4"/>
          <a:srcRect/>
          <a:stretch>
            <a:fillRect/>
          </a:stretch>
        </p:blipFill>
        <p:spPr bwMode="auto">
          <a:xfrm rot="16200000" flipV="1">
            <a:off x="7850188" y="5564187"/>
            <a:ext cx="1295400" cy="1292225"/>
          </a:xfrm>
          <a:prstGeom prst="rect">
            <a:avLst/>
          </a:prstGeom>
          <a:noFill/>
          <a:ln w="9525">
            <a:noFill/>
            <a:miter lim="800000"/>
            <a:headEnd/>
            <a:tailEnd/>
          </a:ln>
        </p:spPr>
      </p:pic>
      <p:grpSp>
        <p:nvGrpSpPr>
          <p:cNvPr id="2" name="Group 8"/>
          <p:cNvGrpSpPr>
            <a:grpSpLocks/>
          </p:cNvGrpSpPr>
          <p:nvPr/>
        </p:nvGrpSpPr>
        <p:grpSpPr bwMode="auto">
          <a:xfrm>
            <a:off x="685800" y="609600"/>
            <a:ext cx="7924800" cy="5943600"/>
            <a:chOff x="384" y="240"/>
            <a:chExt cx="4992" cy="3744"/>
          </a:xfrm>
        </p:grpSpPr>
        <p:sp>
          <p:nvSpPr>
            <p:cNvPr id="16395" name="AutoShape 9"/>
            <p:cNvSpPr>
              <a:spLocks noChangeArrowheads="1"/>
            </p:cNvSpPr>
            <p:nvPr/>
          </p:nvSpPr>
          <p:spPr bwMode="ltGray">
            <a:xfrm>
              <a:off x="384" y="384"/>
              <a:ext cx="528" cy="960"/>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396" name="AutoShape 10"/>
            <p:cNvSpPr>
              <a:spLocks noChangeArrowheads="1"/>
            </p:cNvSpPr>
            <p:nvPr/>
          </p:nvSpPr>
          <p:spPr bwMode="ltGray">
            <a:xfrm>
              <a:off x="576" y="3552"/>
              <a:ext cx="1824" cy="432"/>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397" name="AutoShape 11"/>
            <p:cNvSpPr>
              <a:spLocks noChangeArrowheads="1"/>
            </p:cNvSpPr>
            <p:nvPr/>
          </p:nvSpPr>
          <p:spPr bwMode="ltGray">
            <a:xfrm>
              <a:off x="1968" y="240"/>
              <a:ext cx="240" cy="432"/>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398" name="AutoShape 12"/>
            <p:cNvSpPr>
              <a:spLocks noChangeArrowheads="1"/>
            </p:cNvSpPr>
            <p:nvPr/>
          </p:nvSpPr>
          <p:spPr bwMode="ltGray">
            <a:xfrm>
              <a:off x="1968" y="1200"/>
              <a:ext cx="144" cy="480"/>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399" name="AutoShape 13"/>
            <p:cNvSpPr>
              <a:spLocks noChangeArrowheads="1"/>
            </p:cNvSpPr>
            <p:nvPr/>
          </p:nvSpPr>
          <p:spPr bwMode="ltGray">
            <a:xfrm>
              <a:off x="5088" y="2592"/>
              <a:ext cx="288" cy="1200"/>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400" name="AutoShape 14"/>
            <p:cNvSpPr>
              <a:spLocks noChangeArrowheads="1"/>
            </p:cNvSpPr>
            <p:nvPr/>
          </p:nvSpPr>
          <p:spPr bwMode="ltGray">
            <a:xfrm>
              <a:off x="2928" y="672"/>
              <a:ext cx="144" cy="288"/>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401" name="AutoShape 15"/>
            <p:cNvSpPr>
              <a:spLocks noChangeArrowheads="1"/>
            </p:cNvSpPr>
            <p:nvPr/>
          </p:nvSpPr>
          <p:spPr bwMode="ltGray">
            <a:xfrm>
              <a:off x="4800" y="1296"/>
              <a:ext cx="240" cy="432"/>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402" name="AutoShape 16"/>
            <p:cNvSpPr>
              <a:spLocks noChangeArrowheads="1"/>
            </p:cNvSpPr>
            <p:nvPr/>
          </p:nvSpPr>
          <p:spPr bwMode="ltGray">
            <a:xfrm>
              <a:off x="1680" y="1680"/>
              <a:ext cx="240" cy="432"/>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sp>
          <p:nvSpPr>
            <p:cNvPr id="16403" name="AutoShape 17"/>
            <p:cNvSpPr>
              <a:spLocks noChangeArrowheads="1"/>
            </p:cNvSpPr>
            <p:nvPr/>
          </p:nvSpPr>
          <p:spPr bwMode="ltGray">
            <a:xfrm>
              <a:off x="3552" y="1680"/>
              <a:ext cx="240" cy="432"/>
            </a:xfrm>
            <a:prstGeom prst="irregularSeal1">
              <a:avLst/>
            </a:prstGeom>
            <a:solidFill>
              <a:schemeClr val="accent2">
                <a:alpha val="36862"/>
              </a:schemeClr>
            </a:solidFill>
            <a:ln w="12700">
              <a:noFill/>
              <a:miter lim="800000"/>
              <a:headEnd type="none" w="sm" len="sm"/>
              <a:tailEnd type="none" w="sm" len="sm"/>
            </a:ln>
          </p:spPr>
          <p:txBody>
            <a:bodyPr wrap="none" anchor="ctr"/>
            <a:lstStyle/>
            <a:p>
              <a:endParaRPr lang="en-US"/>
            </a:p>
          </p:txBody>
        </p:sp>
      </p:grpSp>
      <p:pic>
        <p:nvPicPr>
          <p:cNvPr id="36884" name="Picture 20" descr="BOOKANI2"/>
          <p:cNvPicPr>
            <a:picLocks noChangeAspect="1" noChangeArrowheads="1" noCrop="1"/>
          </p:cNvPicPr>
          <p:nvPr/>
        </p:nvPicPr>
        <p:blipFill>
          <a:blip r:embed="rId6"/>
          <a:srcRect/>
          <a:stretch>
            <a:fillRect/>
          </a:stretch>
        </p:blipFill>
        <p:spPr bwMode="auto">
          <a:xfrm>
            <a:off x="2819400" y="4724400"/>
            <a:ext cx="4419600" cy="1828800"/>
          </a:xfrm>
          <a:prstGeom prst="rect">
            <a:avLst/>
          </a:prstGeom>
          <a:noFill/>
          <a:ln w="9525">
            <a:noFill/>
            <a:miter lim="800000"/>
            <a:headEnd/>
            <a:tailEnd/>
          </a:ln>
        </p:spPr>
      </p:pic>
      <p:pic>
        <p:nvPicPr>
          <p:cNvPr id="36885" name="Truong son dong truong son tay-Ai Xuan Quang Ly.mp3">
            <a:hlinkClick r:id="" action="ppaction://media"/>
          </p:cNvPr>
          <p:cNvPicPr>
            <a:picLocks noRot="1" noChangeAspect="1" noChangeArrowheads="1"/>
          </p:cNvPicPr>
          <p:nvPr>
            <a:audioFile r:link="rId1"/>
          </p:nvPr>
        </p:nvPicPr>
        <p:blipFill>
          <a:blip r:embed="rId7"/>
          <a:srcRect/>
          <a:stretch>
            <a:fillRect/>
          </a:stretch>
        </p:blipFill>
        <p:spPr bwMode="auto">
          <a:xfrm>
            <a:off x="7924800" y="5867400"/>
            <a:ext cx="7620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Scale>
                                      <p:cBhvr>
                                        <p:cTn id="7" dur="2000" decel="50000" fill="hold">
                                          <p:stCondLst>
                                            <p:cond delay="0"/>
                                          </p:stCondLst>
                                        </p:cTn>
                                        <p:tgtEl>
                                          <p:spTgt spid="368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6867"/>
                                        </p:tgtEl>
                                        <p:attrNameLst>
                                          <p:attrName>ppt_x</p:attrName>
                                          <p:attrName>ppt_y</p:attrName>
                                        </p:attrNameLst>
                                      </p:cBhvr>
                                    </p:animMotion>
                                    <p:animEffect transition="in" filter="fade">
                                      <p:cBhvr>
                                        <p:cTn id="9" dur="2000"/>
                                        <p:tgtEl>
                                          <p:spTgt spid="36867"/>
                                        </p:tgtEl>
                                      </p:cBhvr>
                                    </p:animEffect>
                                  </p:childTnLst>
                                </p:cTn>
                              </p:par>
                              <p:par>
                                <p:cTn id="10" presetID="52" presetClass="entr" presetSubtype="0" fill="hold" nodeType="withEffect">
                                  <p:stCondLst>
                                    <p:cond delay="0"/>
                                  </p:stCondLst>
                                  <p:childTnLst>
                                    <p:set>
                                      <p:cBhvr>
                                        <p:cTn id="11" dur="1" fill="hold">
                                          <p:stCondLst>
                                            <p:cond delay="0"/>
                                          </p:stCondLst>
                                        </p:cTn>
                                        <p:tgtEl>
                                          <p:spTgt spid="36868"/>
                                        </p:tgtEl>
                                        <p:attrNameLst>
                                          <p:attrName>style.visibility</p:attrName>
                                        </p:attrNameLst>
                                      </p:cBhvr>
                                      <p:to>
                                        <p:strVal val="visible"/>
                                      </p:to>
                                    </p:set>
                                    <p:animScale>
                                      <p:cBhvr>
                                        <p:cTn id="12" dur="2000" decel="50000" fill="hold">
                                          <p:stCondLst>
                                            <p:cond delay="0"/>
                                          </p:stCondLst>
                                        </p:cTn>
                                        <p:tgtEl>
                                          <p:spTgt spid="368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6868"/>
                                        </p:tgtEl>
                                        <p:attrNameLst>
                                          <p:attrName>ppt_x</p:attrName>
                                          <p:attrName>ppt_y</p:attrName>
                                        </p:attrNameLst>
                                      </p:cBhvr>
                                    </p:animMotion>
                                    <p:animEffect transition="in" filter="fade">
                                      <p:cBhvr>
                                        <p:cTn id="14" dur="2000"/>
                                        <p:tgtEl>
                                          <p:spTgt spid="36868"/>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6866"/>
                                        </p:tgtEl>
                                        <p:attrNameLst>
                                          <p:attrName>style.visibility</p:attrName>
                                        </p:attrNameLst>
                                      </p:cBhvr>
                                      <p:to>
                                        <p:strVal val="visible"/>
                                      </p:to>
                                    </p:set>
                                    <p:animScale>
                                      <p:cBhvr>
                                        <p:cTn id="17" dur="2000" decel="50000" fill="hold">
                                          <p:stCondLst>
                                            <p:cond delay="0"/>
                                          </p:stCondLst>
                                        </p:cTn>
                                        <p:tgtEl>
                                          <p:spTgt spid="368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36866"/>
                                        </p:tgtEl>
                                        <p:attrNameLst>
                                          <p:attrName>ppt_x</p:attrName>
                                          <p:attrName>ppt_y</p:attrName>
                                        </p:attrNameLst>
                                      </p:cBhvr>
                                    </p:animMotion>
                                    <p:animEffect transition="in" filter="fade">
                                      <p:cBhvr>
                                        <p:cTn id="19" dur="2000"/>
                                        <p:tgtEl>
                                          <p:spTgt spid="36866"/>
                                        </p:tgtEl>
                                      </p:cBhvr>
                                    </p:animEffect>
                                  </p:childTnLst>
                                </p:cTn>
                              </p:par>
                              <p:par>
                                <p:cTn id="20" presetID="52" presetClass="entr" presetSubtype="0" fill="hold" nodeType="withEffect">
                                  <p:stCondLst>
                                    <p:cond delay="0"/>
                                  </p:stCondLst>
                                  <p:childTnLst>
                                    <p:set>
                                      <p:cBhvr>
                                        <p:cTn id="21" dur="1" fill="hold">
                                          <p:stCondLst>
                                            <p:cond delay="0"/>
                                          </p:stCondLst>
                                        </p:cTn>
                                        <p:tgtEl>
                                          <p:spTgt spid="36869"/>
                                        </p:tgtEl>
                                        <p:attrNameLst>
                                          <p:attrName>style.visibility</p:attrName>
                                        </p:attrNameLst>
                                      </p:cBhvr>
                                      <p:to>
                                        <p:strVal val="visible"/>
                                      </p:to>
                                    </p:set>
                                    <p:animScale>
                                      <p:cBhvr>
                                        <p:cTn id="22" dur="2000" decel="50000" fill="hold">
                                          <p:stCondLst>
                                            <p:cond delay="0"/>
                                          </p:stCondLst>
                                        </p:cTn>
                                        <p:tgtEl>
                                          <p:spTgt spid="368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36869"/>
                                        </p:tgtEl>
                                        <p:attrNameLst>
                                          <p:attrName>ppt_x</p:attrName>
                                          <p:attrName>ppt_y</p:attrName>
                                        </p:attrNameLst>
                                      </p:cBhvr>
                                    </p:animMotion>
                                    <p:animEffect transition="in" filter="fade">
                                      <p:cBhvr>
                                        <p:cTn id="24" dur="2000"/>
                                        <p:tgtEl>
                                          <p:spTgt spid="36869"/>
                                        </p:tgtEl>
                                      </p:cBhvr>
                                    </p:animEffect>
                                  </p:childTnLst>
                                </p:cTn>
                              </p:par>
                              <p:par>
                                <p:cTn id="25" presetID="52" presetClass="entr" presetSubtype="0" fill="hold" nodeType="withEffect">
                                  <p:stCondLst>
                                    <p:cond delay="0"/>
                                  </p:stCondLst>
                                  <p:childTnLst>
                                    <p:set>
                                      <p:cBhvr>
                                        <p:cTn id="26" dur="1" fill="hold">
                                          <p:stCondLst>
                                            <p:cond delay="0"/>
                                          </p:stCondLst>
                                        </p:cTn>
                                        <p:tgtEl>
                                          <p:spTgt spid="36884"/>
                                        </p:tgtEl>
                                        <p:attrNameLst>
                                          <p:attrName>style.visibility</p:attrName>
                                        </p:attrNameLst>
                                      </p:cBhvr>
                                      <p:to>
                                        <p:strVal val="visible"/>
                                      </p:to>
                                    </p:set>
                                    <p:animScale>
                                      <p:cBhvr>
                                        <p:cTn id="27" dur="2000" decel="50000" fill="hold">
                                          <p:stCondLst>
                                            <p:cond delay="0"/>
                                          </p:stCondLst>
                                        </p:cTn>
                                        <p:tgtEl>
                                          <p:spTgt spid="368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36884"/>
                                        </p:tgtEl>
                                        <p:attrNameLst>
                                          <p:attrName>ppt_x</p:attrName>
                                          <p:attrName>ppt_y</p:attrName>
                                        </p:attrNameLst>
                                      </p:cBhvr>
                                    </p:animMotion>
                                    <p:animEffect transition="in" filter="fade">
                                      <p:cBhvr>
                                        <p:cTn id="29" dur="2000"/>
                                        <p:tgtEl>
                                          <p:spTgt spid="36884"/>
                                        </p:tgtEl>
                                      </p:cBhvr>
                                    </p:animEffect>
                                  </p:childTnLst>
                                </p:cTn>
                              </p:par>
                              <p:par>
                                <p:cTn id="30" presetID="52" presetClass="entr" presetSubtype="0" fill="hold" nodeType="withEffect">
                                  <p:stCondLst>
                                    <p:cond delay="0"/>
                                  </p:stCondLst>
                                  <p:childTnLst>
                                    <p:set>
                                      <p:cBhvr>
                                        <p:cTn id="31" dur="1" fill="hold">
                                          <p:stCondLst>
                                            <p:cond delay="0"/>
                                          </p:stCondLst>
                                        </p:cTn>
                                        <p:tgtEl>
                                          <p:spTgt spid="36870"/>
                                        </p:tgtEl>
                                        <p:attrNameLst>
                                          <p:attrName>style.visibility</p:attrName>
                                        </p:attrNameLst>
                                      </p:cBhvr>
                                      <p:to>
                                        <p:strVal val="visible"/>
                                      </p:to>
                                    </p:set>
                                    <p:animScale>
                                      <p:cBhvr>
                                        <p:cTn id="32" dur="2000" decel="50000" fill="hold">
                                          <p:stCondLst>
                                            <p:cond delay="0"/>
                                          </p:stCondLst>
                                        </p:cTn>
                                        <p:tgtEl>
                                          <p:spTgt spid="368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36870"/>
                                        </p:tgtEl>
                                        <p:attrNameLst>
                                          <p:attrName>ppt_x</p:attrName>
                                          <p:attrName>ppt_y</p:attrName>
                                        </p:attrNameLst>
                                      </p:cBhvr>
                                    </p:animMotion>
                                    <p:animEffect transition="in" filter="fade">
                                      <p:cBhvr>
                                        <p:cTn id="34" dur="2000"/>
                                        <p:tgtEl>
                                          <p:spTgt spid="36870"/>
                                        </p:tgtEl>
                                      </p:cBhvr>
                                    </p:animEffect>
                                  </p:childTnLst>
                                </p:cTn>
                              </p:par>
                              <p:par>
                                <p:cTn id="35" presetID="52" presetClass="entr" presetSubtype="0" fill="hold" nodeType="withEffect">
                                  <p:stCondLst>
                                    <p:cond delay="0"/>
                                  </p:stCondLst>
                                  <p:childTnLst>
                                    <p:set>
                                      <p:cBhvr>
                                        <p:cTn id="36" dur="1" fill="hold">
                                          <p:stCondLst>
                                            <p:cond delay="0"/>
                                          </p:stCondLst>
                                        </p:cTn>
                                        <p:tgtEl>
                                          <p:spTgt spid="36885"/>
                                        </p:tgtEl>
                                        <p:attrNameLst>
                                          <p:attrName>style.visibility</p:attrName>
                                        </p:attrNameLst>
                                      </p:cBhvr>
                                      <p:to>
                                        <p:strVal val="visible"/>
                                      </p:to>
                                    </p:set>
                                    <p:animScale>
                                      <p:cBhvr>
                                        <p:cTn id="37" dur="2000" decel="50000" fill="hold">
                                          <p:stCondLst>
                                            <p:cond delay="0"/>
                                          </p:stCondLst>
                                        </p:cTn>
                                        <p:tgtEl>
                                          <p:spTgt spid="368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36885"/>
                                        </p:tgtEl>
                                        <p:attrNameLst>
                                          <p:attrName>ppt_x</p:attrName>
                                          <p:attrName>ppt_y</p:attrName>
                                        </p:attrNameLst>
                                      </p:cBhvr>
                                    </p:animMotion>
                                    <p:animEffect transition="in" filter="fade">
                                      <p:cBhvr>
                                        <p:cTn id="39" dur="2000"/>
                                        <p:tgtEl>
                                          <p:spTgt spid="36885"/>
                                        </p:tgtEl>
                                      </p:cBhvr>
                                    </p:animEffect>
                                  </p:childTnLst>
                                </p:cTn>
                              </p:par>
                              <p:par>
                                <p:cTn id="40" presetID="52" presetClass="entr" presetSubtype="0" fill="hold" nodeType="withEffect">
                                  <p:stCondLst>
                                    <p:cond delay="0"/>
                                  </p:stCondLst>
                                  <p:childTnLst>
                                    <p:set>
                                      <p:cBhvr>
                                        <p:cTn id="41" dur="1" fill="hold">
                                          <p:stCondLst>
                                            <p:cond delay="0"/>
                                          </p:stCondLst>
                                        </p:cTn>
                                        <p:tgtEl>
                                          <p:spTgt spid="36871"/>
                                        </p:tgtEl>
                                        <p:attrNameLst>
                                          <p:attrName>style.visibility</p:attrName>
                                        </p:attrNameLst>
                                      </p:cBhvr>
                                      <p:to>
                                        <p:strVal val="visible"/>
                                      </p:to>
                                    </p:set>
                                    <p:animScale>
                                      <p:cBhvr>
                                        <p:cTn id="42" dur="2000" decel="50000" fill="hold">
                                          <p:stCondLst>
                                            <p:cond delay="0"/>
                                          </p:stCondLst>
                                        </p:cTn>
                                        <p:tgtEl>
                                          <p:spTgt spid="368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36871"/>
                                        </p:tgtEl>
                                        <p:attrNameLst>
                                          <p:attrName>ppt_x</p:attrName>
                                          <p:attrName>ppt_y</p:attrName>
                                        </p:attrNameLst>
                                      </p:cBhvr>
                                    </p:animMotion>
                                    <p:animEffect transition="in" filter="fade">
                                      <p:cBhvr>
                                        <p:cTn id="44" dur="2000"/>
                                        <p:tgtEl>
                                          <p:spTgt spid="36871"/>
                                        </p:tgtEl>
                                      </p:cBhvr>
                                    </p:animEffect>
                                  </p:childTnLst>
                                </p:cTn>
                              </p:par>
                              <p:par>
                                <p:cTn id="45" presetID="52"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Scale>
                                      <p:cBhvr>
                                        <p:cTn id="4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000" decel="50000" fill="hold">
                                          <p:stCondLst>
                                            <p:cond delay="0"/>
                                          </p:stCondLst>
                                        </p:cTn>
                                        <p:tgtEl>
                                          <p:spTgt spid="2"/>
                                        </p:tgtEl>
                                        <p:attrNameLst>
                                          <p:attrName>ppt_x</p:attrName>
                                          <p:attrName>ppt_y</p:attrName>
                                        </p:attrNameLst>
                                      </p:cBhvr>
                                    </p:animMotion>
                                    <p:animEffect transition="in" filter="fade">
                                      <p:cBhvr>
                                        <p:cTn id="49" dur="2000"/>
                                        <p:tgtEl>
                                          <p:spTgt spid="2"/>
                                        </p:tgtEl>
                                      </p:cBhvr>
                                    </p:animEffect>
                                  </p:childTnLst>
                                </p:cTn>
                              </p:par>
                            </p:childTnLst>
                          </p:cTn>
                        </p:par>
                        <p:par>
                          <p:cTn id="50" fill="hold">
                            <p:stCondLst>
                              <p:cond delay="2000"/>
                            </p:stCondLst>
                            <p:childTnLst>
                              <p:par>
                                <p:cTn id="51" presetID="51" presetClass="entr" presetSubtype="0" fill="hold" grpId="1" nodeType="afterEffect">
                                  <p:stCondLst>
                                    <p:cond delay="0"/>
                                  </p:stCondLst>
                                  <p:childTnLst>
                                    <p:set>
                                      <p:cBhvr>
                                        <p:cTn id="52" dur="1" fill="hold">
                                          <p:stCondLst>
                                            <p:cond delay="0"/>
                                          </p:stCondLst>
                                        </p:cTn>
                                        <p:tgtEl>
                                          <p:spTgt spid="36866"/>
                                        </p:tgtEl>
                                        <p:attrNameLst>
                                          <p:attrName>style.visibility</p:attrName>
                                        </p:attrNameLst>
                                      </p:cBhvr>
                                      <p:to>
                                        <p:strVal val="visible"/>
                                      </p:to>
                                    </p:set>
                                    <p:animEffect transition="in" filter="fade">
                                      <p:cBhvr>
                                        <p:cTn id="53" dur="770" decel="100000"/>
                                        <p:tgtEl>
                                          <p:spTgt spid="36866"/>
                                        </p:tgtEl>
                                      </p:cBhvr>
                                    </p:animEffect>
                                    <p:animScale>
                                      <p:cBhvr>
                                        <p:cTn id="54" dur="770" decel="100000"/>
                                        <p:tgtEl>
                                          <p:spTgt spid="36866"/>
                                        </p:tgtEl>
                                      </p:cBhvr>
                                      <p:from x="10000" y="10000"/>
                                      <p:to x="200000" y="450000"/>
                                    </p:animScale>
                                    <p:animScale>
                                      <p:cBhvr>
                                        <p:cTn id="55" dur="1230" accel="100000" fill="hold">
                                          <p:stCondLst>
                                            <p:cond delay="770"/>
                                          </p:stCondLst>
                                        </p:cTn>
                                        <p:tgtEl>
                                          <p:spTgt spid="36866"/>
                                        </p:tgtEl>
                                      </p:cBhvr>
                                      <p:from x="200000" y="450000"/>
                                      <p:to x="100000" y="100000"/>
                                    </p:animScale>
                                    <p:set>
                                      <p:cBhvr>
                                        <p:cTn id="56" dur="770" fill="hold"/>
                                        <p:tgtEl>
                                          <p:spTgt spid="36866"/>
                                        </p:tgtEl>
                                        <p:attrNameLst>
                                          <p:attrName>ppt_x</p:attrName>
                                        </p:attrNameLst>
                                      </p:cBhvr>
                                      <p:to>
                                        <p:strVal val="(0.5)"/>
                                      </p:to>
                                    </p:set>
                                    <p:anim from="(0.5)" to="(#ppt_x)" calcmode="lin" valueType="num">
                                      <p:cBhvr>
                                        <p:cTn id="57" dur="1230" accel="100000" fill="hold">
                                          <p:stCondLst>
                                            <p:cond delay="770"/>
                                          </p:stCondLst>
                                        </p:cTn>
                                        <p:tgtEl>
                                          <p:spTgt spid="36866"/>
                                        </p:tgtEl>
                                        <p:attrNameLst>
                                          <p:attrName>ppt_x</p:attrName>
                                        </p:attrNameLst>
                                      </p:cBhvr>
                                    </p:anim>
                                    <p:set>
                                      <p:cBhvr>
                                        <p:cTn id="58" dur="770" fill="hold"/>
                                        <p:tgtEl>
                                          <p:spTgt spid="36866"/>
                                        </p:tgtEl>
                                        <p:attrNameLst>
                                          <p:attrName>ppt_y</p:attrName>
                                        </p:attrNameLst>
                                      </p:cBhvr>
                                      <p:to>
                                        <p:strVal val="(#ppt_y+0.4)"/>
                                      </p:to>
                                    </p:set>
                                    <p:anim from="(#ppt_y+0.4)" to="(#ppt_y)" calcmode="lin" valueType="num">
                                      <p:cBhvr>
                                        <p:cTn id="59" dur="1230" accel="100000" fill="hold">
                                          <p:stCondLst>
                                            <p:cond delay="770"/>
                                          </p:stCondLst>
                                        </p:cTn>
                                        <p:tgtEl>
                                          <p:spTgt spid="36866"/>
                                        </p:tgtEl>
                                        <p:attrNameLst>
                                          <p:attrName>ppt_y</p:attrName>
                                        </p:attrNameLst>
                                      </p:cBhvr>
                                    </p:anim>
                                  </p:childTnLst>
                                </p:cTn>
                              </p:par>
                              <p:par>
                                <p:cTn id="60" presetID="19" presetClass="emph" presetSubtype="0" fill="hold" grpId="2" nodeType="withEffect">
                                  <p:stCondLst>
                                    <p:cond delay="0"/>
                                  </p:stCondLst>
                                  <p:childTnLst>
                                    <p:animClr clrSpc="rgb" dir="cw">
                                      <p:cBhvr override="childStyle">
                                        <p:cTn id="61" dur="500" fill="hold"/>
                                        <p:tgtEl>
                                          <p:spTgt spid="36866"/>
                                        </p:tgtEl>
                                        <p:attrNameLst>
                                          <p:attrName>style.color</p:attrName>
                                        </p:attrNameLst>
                                      </p:cBhvr>
                                      <p:to>
                                        <a:schemeClr val="accent2"/>
                                      </p:to>
                                    </p:animClr>
                                    <p:animClr clrSpc="rgb" dir="cw">
                                      <p:cBhvr>
                                        <p:cTn id="62" dur="500" fill="hold"/>
                                        <p:tgtEl>
                                          <p:spTgt spid="36866"/>
                                        </p:tgtEl>
                                        <p:attrNameLst>
                                          <p:attrName>fillcolor</p:attrName>
                                        </p:attrNameLst>
                                      </p:cBhvr>
                                      <p:to>
                                        <a:schemeClr val="accent2"/>
                                      </p:to>
                                    </p:animClr>
                                    <p:set>
                                      <p:cBhvr>
                                        <p:cTn id="63" dur="500" fill="hold"/>
                                        <p:tgtEl>
                                          <p:spTgt spid="36866"/>
                                        </p:tgtEl>
                                        <p:attrNameLst>
                                          <p:attrName>fill.type</p:attrName>
                                        </p:attrNameLst>
                                      </p:cBhvr>
                                      <p:to>
                                        <p:strVal val="solid"/>
                                      </p:to>
                                    </p:set>
                                    <p:set>
                                      <p:cBhvr>
                                        <p:cTn id="64" dur="500" fill="hold"/>
                                        <p:tgtEl>
                                          <p:spTgt spid="36866"/>
                                        </p:tgtEl>
                                        <p:attrNameLst>
                                          <p:attrName>fill.on</p:attrName>
                                        </p:attrNameLst>
                                      </p:cBhvr>
                                      <p:to>
                                        <p:strVal val="true"/>
                                      </p:to>
                                    </p:set>
                                  </p:childTnLst>
                                </p:cTn>
                              </p:par>
                            </p:childTnLst>
                          </p:cTn>
                        </p:par>
                        <p:par>
                          <p:cTn id="65" fill="hold">
                            <p:stCondLst>
                              <p:cond delay="4000"/>
                            </p:stCondLst>
                            <p:childTnLst>
                              <p:par>
                                <p:cTn id="66" presetID="23" presetClass="emph" presetSubtype="0" repeatCount="indefinite" fill="hold" grpId="3" nodeType="afterEffect">
                                  <p:stCondLst>
                                    <p:cond delay="0"/>
                                  </p:stCondLst>
                                  <p:endCondLst>
                                    <p:cond evt="onNext" delay="0">
                                      <p:tgtEl>
                                        <p:sldTgt/>
                                      </p:tgtEl>
                                    </p:cond>
                                  </p:endCondLst>
                                  <p:childTnLst>
                                    <p:animClr clrSpc="hsl" dir="cw">
                                      <p:cBhvr override="childStyle">
                                        <p:cTn id="67" dur="500" fill="hold"/>
                                        <p:tgtEl>
                                          <p:spTgt spid="36866"/>
                                        </p:tgtEl>
                                        <p:attrNameLst>
                                          <p:attrName>style.color</p:attrName>
                                        </p:attrNameLst>
                                      </p:cBhvr>
                                      <p:by>
                                        <p:hsl h="10842353" s="0" l="0"/>
                                      </p:by>
                                    </p:animClr>
                                    <p:animClr clrSpc="hsl" dir="cw">
                                      <p:cBhvr>
                                        <p:cTn id="68" dur="500" fill="hold"/>
                                        <p:tgtEl>
                                          <p:spTgt spid="36866"/>
                                        </p:tgtEl>
                                        <p:attrNameLst>
                                          <p:attrName>fillcolor</p:attrName>
                                        </p:attrNameLst>
                                      </p:cBhvr>
                                      <p:by>
                                        <p:hsl h="10842353" s="0" l="0"/>
                                      </p:by>
                                    </p:animClr>
                                    <p:animClr clrSpc="hsl" dir="cw">
                                      <p:cBhvr>
                                        <p:cTn id="69" dur="500" fill="hold"/>
                                        <p:tgtEl>
                                          <p:spTgt spid="36866"/>
                                        </p:tgtEl>
                                        <p:attrNameLst>
                                          <p:attrName>stroke.color</p:attrName>
                                        </p:attrNameLst>
                                      </p:cBhvr>
                                      <p:by>
                                        <p:hsl h="10842353" s="0" l="0"/>
                                      </p:by>
                                    </p:animClr>
                                    <p:set>
                                      <p:cBhvr>
                                        <p:cTn id="70" dur="500" fill="hold"/>
                                        <p:tgtEl>
                                          <p:spTgt spid="368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36885"/>
                </p:tgtEl>
              </p:cMediaNode>
            </p:audio>
          </p:childTnLst>
        </p:cTn>
      </p:par>
    </p:tnLst>
    <p:bldLst>
      <p:bldP spid="36866" grpId="0" animBg="1"/>
      <p:bldP spid="36866" grpId="1" animBg="1"/>
      <p:bldP spid="36866" grpId="2" animBg="1"/>
      <p:bldP spid="36866"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819400" y="609600"/>
            <a:ext cx="2971800" cy="457200"/>
          </a:xfrm>
          <a:prstGeom prst="rect">
            <a:avLst/>
          </a:prstGeom>
          <a:noFill/>
          <a:ln w="9525">
            <a:noFill/>
            <a:miter lim="800000"/>
            <a:headEnd/>
            <a:tailEnd/>
          </a:ln>
        </p:spPr>
        <p:txBody>
          <a:bodyPr wrap="none" anchor="ctr"/>
          <a:lstStyle/>
          <a:p>
            <a:pPr algn="ctr"/>
            <a:r>
              <a:rPr lang="en-US" sz="2800" b="1">
                <a:latin typeface="Times New Roman" pitchFamily="18" charset="0"/>
              </a:rPr>
              <a:t>Luyện từ và câu</a:t>
            </a:r>
          </a:p>
        </p:txBody>
      </p:sp>
      <p:sp>
        <p:nvSpPr>
          <p:cNvPr id="8196" name="Text Box 4"/>
          <p:cNvSpPr txBox="1">
            <a:spLocks noChangeArrowheads="1"/>
          </p:cNvSpPr>
          <p:nvPr/>
        </p:nvSpPr>
        <p:spPr bwMode="auto">
          <a:xfrm>
            <a:off x="762000" y="1143000"/>
            <a:ext cx="7162800" cy="711200"/>
          </a:xfrm>
          <a:prstGeom prst="rect">
            <a:avLst/>
          </a:prstGeom>
          <a:solidFill>
            <a:srgbClr val="FFFF99"/>
          </a:solidFill>
          <a:ln w="9525">
            <a:solidFill>
              <a:srgbClr val="FF00FF"/>
            </a:solidFill>
            <a:miter lim="800000"/>
            <a:headEnd/>
            <a:tailEnd/>
          </a:ln>
        </p:spPr>
        <p:txBody>
          <a:bodyPr>
            <a:spAutoFit/>
          </a:bodyPr>
          <a:lstStyle/>
          <a:p>
            <a:pPr>
              <a:spcBef>
                <a:spcPct val="50000"/>
              </a:spcBef>
            </a:pPr>
            <a:r>
              <a:rPr lang="en-US" sz="4000" b="1">
                <a:solidFill>
                  <a:srgbClr val="9900CC"/>
                </a:solidFill>
                <a:latin typeface="Times New Roman" pitchFamily="18" charset="0"/>
              </a:rPr>
              <a:t>Vị ngữ trong câu kể </a:t>
            </a:r>
            <a:r>
              <a:rPr lang="en-US" sz="4000" b="1">
                <a:solidFill>
                  <a:schemeClr val="tx2"/>
                </a:solidFill>
                <a:latin typeface="Times New Roman" pitchFamily="18" charset="0"/>
              </a:rPr>
              <a:t>Ai làm gì?</a:t>
            </a:r>
          </a:p>
        </p:txBody>
      </p:sp>
      <p:sp>
        <p:nvSpPr>
          <p:cNvPr id="8197" name="Line 5"/>
          <p:cNvSpPr>
            <a:spLocks noChangeShapeType="1"/>
          </p:cNvSpPr>
          <p:nvPr/>
        </p:nvSpPr>
        <p:spPr bwMode="auto">
          <a:xfrm>
            <a:off x="0" y="6248400"/>
            <a:ext cx="7696200" cy="0"/>
          </a:xfrm>
          <a:prstGeom prst="line">
            <a:avLst/>
          </a:prstGeom>
          <a:noFill/>
          <a:ln w="38100">
            <a:solidFill>
              <a:srgbClr val="FF0000"/>
            </a:solidFill>
            <a:round/>
            <a:headEnd/>
            <a:tailEnd/>
          </a:ln>
        </p:spPr>
        <p:txBody>
          <a:bodyPr/>
          <a:lstStyle/>
          <a:p>
            <a:endParaRPr lang="en-US"/>
          </a:p>
        </p:txBody>
      </p:sp>
      <p:sp>
        <p:nvSpPr>
          <p:cNvPr id="8198" name="Line 6"/>
          <p:cNvSpPr>
            <a:spLocks noChangeShapeType="1"/>
          </p:cNvSpPr>
          <p:nvPr/>
        </p:nvSpPr>
        <p:spPr bwMode="auto">
          <a:xfrm>
            <a:off x="3124200" y="990600"/>
            <a:ext cx="2514600" cy="0"/>
          </a:xfrm>
          <a:prstGeom prst="line">
            <a:avLst/>
          </a:prstGeom>
          <a:noFill/>
          <a:ln w="38100">
            <a:solidFill>
              <a:srgbClr val="FF0000"/>
            </a:solidFill>
            <a:round/>
            <a:headEnd/>
            <a:tailEnd/>
          </a:ln>
        </p:spPr>
        <p:txBody>
          <a:bodyPr/>
          <a:lstStyle/>
          <a:p>
            <a:endParaRPr lang="en-US"/>
          </a:p>
        </p:txBody>
      </p:sp>
      <p:sp>
        <p:nvSpPr>
          <p:cNvPr id="63495" name="Text Box 7"/>
          <p:cNvSpPr txBox="1">
            <a:spLocks noChangeArrowheads="1"/>
          </p:cNvSpPr>
          <p:nvPr/>
        </p:nvSpPr>
        <p:spPr bwMode="auto">
          <a:xfrm>
            <a:off x="381000" y="2057400"/>
            <a:ext cx="8305800" cy="4359275"/>
          </a:xfrm>
          <a:prstGeom prst="rect">
            <a:avLst/>
          </a:prstGeom>
          <a:solidFill>
            <a:schemeClr val="bg1"/>
          </a:solidFill>
          <a:ln w="9525">
            <a:noFill/>
            <a:miter lim="800000"/>
            <a:headEnd/>
            <a:tailEnd/>
          </a:ln>
        </p:spPr>
        <p:txBody>
          <a:bodyPr>
            <a:spAutoFit/>
          </a:bodyPr>
          <a:lstStyle/>
          <a:p>
            <a:pPr algn="just">
              <a:spcBef>
                <a:spcPct val="50000"/>
              </a:spcBef>
            </a:pPr>
            <a:r>
              <a:rPr lang="en-US" sz="4000">
                <a:solidFill>
                  <a:srgbClr val="0000FF"/>
                </a:solidFill>
                <a:latin typeface="Times New Roman" pitchFamily="18" charset="0"/>
              </a:rPr>
              <a:t>Hàng trăm con voi đang tiến về bãi. Người các buôn làng kéo về nườm nượp. Mấy anh thanh niên khua chiêng rộn ràng. Các bà đeo những vòng bạc, vòng vàng. Các chị mặc những chiếc váy thêu rực rỡ. Hôm nay, Tây Nguyên thật tưng bừng.</a:t>
            </a:r>
          </a:p>
        </p:txBody>
      </p:sp>
      <p:sp>
        <p:nvSpPr>
          <p:cNvPr id="63496" name="Line 8"/>
          <p:cNvSpPr>
            <a:spLocks noChangeShapeType="1"/>
          </p:cNvSpPr>
          <p:nvPr/>
        </p:nvSpPr>
        <p:spPr bwMode="auto">
          <a:xfrm>
            <a:off x="457200" y="2667000"/>
            <a:ext cx="7848600" cy="0"/>
          </a:xfrm>
          <a:prstGeom prst="line">
            <a:avLst/>
          </a:prstGeom>
          <a:noFill/>
          <a:ln w="38100">
            <a:solidFill>
              <a:schemeClr val="tx2"/>
            </a:solidFill>
            <a:round/>
            <a:headEnd/>
            <a:tailEnd/>
          </a:ln>
        </p:spPr>
        <p:txBody>
          <a:bodyPr/>
          <a:lstStyle/>
          <a:p>
            <a:endParaRPr lang="en-US"/>
          </a:p>
        </p:txBody>
      </p:sp>
      <p:sp>
        <p:nvSpPr>
          <p:cNvPr id="63497" name="Line 9"/>
          <p:cNvSpPr>
            <a:spLocks noChangeShapeType="1"/>
          </p:cNvSpPr>
          <p:nvPr/>
        </p:nvSpPr>
        <p:spPr bwMode="auto">
          <a:xfrm>
            <a:off x="533400" y="3276600"/>
            <a:ext cx="7848600" cy="0"/>
          </a:xfrm>
          <a:prstGeom prst="line">
            <a:avLst/>
          </a:prstGeom>
          <a:noFill/>
          <a:ln w="38100">
            <a:solidFill>
              <a:schemeClr val="tx2"/>
            </a:solidFill>
            <a:round/>
            <a:headEnd/>
            <a:tailEnd/>
          </a:ln>
        </p:spPr>
        <p:txBody>
          <a:bodyPr/>
          <a:lstStyle/>
          <a:p>
            <a:endParaRPr lang="en-US"/>
          </a:p>
        </p:txBody>
      </p:sp>
      <p:sp>
        <p:nvSpPr>
          <p:cNvPr id="63498" name="Line 10"/>
          <p:cNvSpPr>
            <a:spLocks noChangeShapeType="1"/>
          </p:cNvSpPr>
          <p:nvPr/>
        </p:nvSpPr>
        <p:spPr bwMode="auto">
          <a:xfrm>
            <a:off x="228600" y="3886200"/>
            <a:ext cx="1066800" cy="0"/>
          </a:xfrm>
          <a:prstGeom prst="line">
            <a:avLst/>
          </a:prstGeom>
          <a:noFill/>
          <a:ln w="38100">
            <a:solidFill>
              <a:schemeClr val="tx2"/>
            </a:solidFill>
            <a:round/>
            <a:headEnd/>
            <a:tailEnd/>
          </a:ln>
        </p:spPr>
        <p:txBody>
          <a:bodyPr/>
          <a:lstStyle/>
          <a:p>
            <a:endParaRPr lang="en-US"/>
          </a:p>
        </p:txBody>
      </p:sp>
      <p:sp>
        <p:nvSpPr>
          <p:cNvPr id="63499" name="Line 11"/>
          <p:cNvSpPr>
            <a:spLocks noChangeShapeType="1"/>
          </p:cNvSpPr>
          <p:nvPr/>
        </p:nvSpPr>
        <p:spPr bwMode="auto">
          <a:xfrm>
            <a:off x="1676400" y="3886200"/>
            <a:ext cx="6934200" cy="0"/>
          </a:xfrm>
          <a:prstGeom prst="line">
            <a:avLst/>
          </a:prstGeom>
          <a:noFill/>
          <a:ln w="38100">
            <a:solidFill>
              <a:schemeClr val="tx2"/>
            </a:solidFill>
            <a:round/>
            <a:headEnd/>
            <a:tailEnd/>
          </a:ln>
        </p:spPr>
        <p:txBody>
          <a:bodyPr/>
          <a:lstStyle/>
          <a:p>
            <a:endParaRPr lang="en-US"/>
          </a:p>
        </p:txBody>
      </p:sp>
      <p:sp>
        <p:nvSpPr>
          <p:cNvPr id="63500" name="Line 12"/>
          <p:cNvSpPr>
            <a:spLocks noChangeShapeType="1"/>
          </p:cNvSpPr>
          <p:nvPr/>
        </p:nvSpPr>
        <p:spPr bwMode="auto">
          <a:xfrm>
            <a:off x="457200" y="4495800"/>
            <a:ext cx="1600200" cy="0"/>
          </a:xfrm>
          <a:prstGeom prst="line">
            <a:avLst/>
          </a:prstGeom>
          <a:noFill/>
          <a:ln w="38100">
            <a:solidFill>
              <a:schemeClr val="tx2"/>
            </a:solidFill>
            <a:round/>
            <a:headEnd/>
            <a:tailEnd/>
          </a:ln>
        </p:spPr>
        <p:txBody>
          <a:bodyPr/>
          <a:lstStyle/>
          <a:p>
            <a:endParaRPr lang="en-US"/>
          </a:p>
        </p:txBody>
      </p:sp>
      <p:sp>
        <p:nvSpPr>
          <p:cNvPr id="63501" name="Text Box 13"/>
          <p:cNvSpPr txBox="1">
            <a:spLocks noChangeArrowheads="1"/>
          </p:cNvSpPr>
          <p:nvPr/>
        </p:nvSpPr>
        <p:spPr bwMode="auto">
          <a:xfrm>
            <a:off x="4724400" y="6019800"/>
            <a:ext cx="2514600" cy="584200"/>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VnTime" pitchFamily="34" charset="0"/>
              </a:rPr>
              <a:t>Theo Lª TÊn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checkerboard(across)">
                                      <p:cBhvr>
                                        <p:cTn id="7" dur="500"/>
                                        <p:tgtEl>
                                          <p:spTgt spid="6349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3501"/>
                                        </p:tgtEl>
                                        <p:attrNameLst>
                                          <p:attrName>style.visibility</p:attrName>
                                        </p:attrNameLst>
                                      </p:cBhvr>
                                      <p:to>
                                        <p:strVal val="visible"/>
                                      </p:to>
                                    </p:set>
                                    <p:animEffect transition="in" filter="box(in)">
                                      <p:cBhvr>
                                        <p:cTn id="10" dur="500"/>
                                        <p:tgtEl>
                                          <p:spTgt spid="6350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3496"/>
                                        </p:tgtEl>
                                        <p:attrNameLst>
                                          <p:attrName>style.visibility</p:attrName>
                                        </p:attrNameLst>
                                      </p:cBhvr>
                                      <p:to>
                                        <p:strVal val="visible"/>
                                      </p:to>
                                    </p:set>
                                    <p:animEffect transition="in" filter="checkerboard(across)">
                                      <p:cBhvr>
                                        <p:cTn id="15" dur="500"/>
                                        <p:tgtEl>
                                          <p:spTgt spid="634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3497"/>
                                        </p:tgtEl>
                                        <p:attrNameLst>
                                          <p:attrName>style.visibility</p:attrName>
                                        </p:attrNameLst>
                                      </p:cBhvr>
                                      <p:to>
                                        <p:strVal val="visible"/>
                                      </p:to>
                                    </p:set>
                                    <p:animEffect transition="in" filter="blinds(horizontal)">
                                      <p:cBhvr>
                                        <p:cTn id="20" dur="500"/>
                                        <p:tgtEl>
                                          <p:spTgt spid="63497"/>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63498"/>
                                        </p:tgtEl>
                                        <p:attrNameLst>
                                          <p:attrName>style.visibility</p:attrName>
                                        </p:attrNameLst>
                                      </p:cBhvr>
                                      <p:to>
                                        <p:strVal val="visible"/>
                                      </p:to>
                                    </p:set>
                                    <p:animEffect transition="in" filter="blinds(horizontal)">
                                      <p:cBhvr>
                                        <p:cTn id="24" dur="500"/>
                                        <p:tgtEl>
                                          <p:spTgt spid="63498"/>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63499"/>
                                        </p:tgtEl>
                                        <p:attrNameLst>
                                          <p:attrName>style.visibility</p:attrName>
                                        </p:attrNameLst>
                                      </p:cBhvr>
                                      <p:to>
                                        <p:strVal val="visible"/>
                                      </p:to>
                                    </p:set>
                                    <p:animEffect transition="in" filter="wedge">
                                      <p:cBhvr>
                                        <p:cTn id="29" dur="2000"/>
                                        <p:tgtEl>
                                          <p:spTgt spid="63499"/>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63500"/>
                                        </p:tgtEl>
                                        <p:attrNameLst>
                                          <p:attrName>style.visibility</p:attrName>
                                        </p:attrNameLst>
                                      </p:cBhvr>
                                      <p:to>
                                        <p:strVal val="visible"/>
                                      </p:to>
                                    </p:set>
                                    <p:animEffect transition="in" filter="wedge">
                                      <p:cBhvr>
                                        <p:cTn id="32" dur="2000"/>
                                        <p:tgtEl>
                                          <p:spTgt spid="6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p:bldP spid="63496" grpId="0" animBg="1"/>
      <p:bldP spid="63497" grpId="0" animBg="1"/>
      <p:bldP spid="63498" grpId="0" animBg="1"/>
      <p:bldP spid="63499" grpId="0" animBg="1"/>
      <p:bldP spid="63500" grpId="0" animBg="1"/>
      <p:bldP spid="635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7"/>
          <p:cNvSpPr>
            <a:spLocks noChangeArrowheads="1"/>
          </p:cNvSpPr>
          <p:nvPr/>
        </p:nvSpPr>
        <p:spPr bwMode="auto">
          <a:xfrm>
            <a:off x="0" y="2057400"/>
            <a:ext cx="8153400" cy="731838"/>
          </a:xfrm>
          <a:prstGeom prst="rect">
            <a:avLst/>
          </a:prstGeom>
          <a:noFill/>
          <a:ln w="9525">
            <a:noFill/>
            <a:miter lim="800000"/>
            <a:headEnd/>
            <a:tailEnd/>
          </a:ln>
        </p:spPr>
        <p:txBody>
          <a:bodyPr>
            <a:spAutoFit/>
          </a:bodyPr>
          <a:lstStyle/>
          <a:p>
            <a:r>
              <a:rPr lang="en-US" sz="4200">
                <a:solidFill>
                  <a:srgbClr val="0000FF"/>
                </a:solidFill>
                <a:latin typeface=".VnTime" pitchFamily="34" charset="0"/>
              </a:rPr>
              <a:t>Hµng tr¨m con voi ®ang tiÕn vÒ b·i.</a:t>
            </a:r>
          </a:p>
        </p:txBody>
      </p:sp>
      <p:sp>
        <p:nvSpPr>
          <p:cNvPr id="66568" name="Rectangle 8"/>
          <p:cNvSpPr>
            <a:spLocks noChangeArrowheads="1"/>
          </p:cNvSpPr>
          <p:nvPr/>
        </p:nvSpPr>
        <p:spPr bwMode="auto">
          <a:xfrm>
            <a:off x="0" y="2971800"/>
            <a:ext cx="8915400" cy="731838"/>
          </a:xfrm>
          <a:prstGeom prst="rect">
            <a:avLst/>
          </a:prstGeom>
          <a:noFill/>
          <a:ln w="9525">
            <a:noFill/>
            <a:miter lim="800000"/>
            <a:headEnd/>
            <a:tailEnd/>
          </a:ln>
        </p:spPr>
        <p:txBody>
          <a:bodyPr>
            <a:spAutoFit/>
          </a:bodyPr>
          <a:lstStyle/>
          <a:p>
            <a:r>
              <a:rPr lang="en-US" sz="4200">
                <a:solidFill>
                  <a:srgbClr val="0000FF"/>
                </a:solidFill>
                <a:latin typeface=".VnTime" pitchFamily="34" charset="0"/>
              </a:rPr>
              <a:t>Ng­êi c¸c bu«n lµng kÐo vÒ n­êm n­îp.</a:t>
            </a:r>
          </a:p>
        </p:txBody>
      </p:sp>
      <p:sp>
        <p:nvSpPr>
          <p:cNvPr id="66569" name="Rectangle 9"/>
          <p:cNvSpPr>
            <a:spLocks noChangeArrowheads="1"/>
          </p:cNvSpPr>
          <p:nvPr/>
        </p:nvSpPr>
        <p:spPr bwMode="auto">
          <a:xfrm>
            <a:off x="0" y="3886200"/>
            <a:ext cx="9296400" cy="731838"/>
          </a:xfrm>
          <a:prstGeom prst="rect">
            <a:avLst/>
          </a:prstGeom>
          <a:noFill/>
          <a:ln w="9525">
            <a:noFill/>
            <a:miter lim="800000"/>
            <a:headEnd/>
            <a:tailEnd/>
          </a:ln>
        </p:spPr>
        <p:txBody>
          <a:bodyPr>
            <a:spAutoFit/>
          </a:bodyPr>
          <a:lstStyle/>
          <a:p>
            <a:r>
              <a:rPr lang="en-US" sz="4200">
                <a:solidFill>
                  <a:srgbClr val="0000FF"/>
                </a:solidFill>
                <a:latin typeface=".VnTime" pitchFamily="34" charset="0"/>
              </a:rPr>
              <a:t>MÊy anh thanh niªn khua chiªng rén rµng.</a:t>
            </a:r>
          </a:p>
        </p:txBody>
      </p:sp>
      <p:sp>
        <p:nvSpPr>
          <p:cNvPr id="66570" name="Rectangle 10"/>
          <p:cNvSpPr>
            <a:spLocks noChangeArrowheads="1"/>
          </p:cNvSpPr>
          <p:nvPr/>
        </p:nvSpPr>
        <p:spPr bwMode="auto">
          <a:xfrm>
            <a:off x="0" y="0"/>
            <a:ext cx="7696200" cy="1800225"/>
          </a:xfrm>
          <a:prstGeom prst="rect">
            <a:avLst/>
          </a:prstGeom>
          <a:noFill/>
          <a:ln w="9525">
            <a:noFill/>
            <a:miter lim="800000"/>
            <a:headEnd/>
            <a:tailEnd/>
          </a:ln>
        </p:spPr>
        <p:txBody>
          <a:bodyPr>
            <a:spAutoFit/>
          </a:bodyPr>
          <a:lstStyle/>
          <a:p>
            <a:r>
              <a:rPr lang="en-US" sz="5600" b="1">
                <a:solidFill>
                  <a:srgbClr val="000099"/>
                </a:solidFill>
                <a:latin typeface="Times New Roman" pitchFamily="18" charset="0"/>
              </a:rPr>
              <a:t>Xác định vị ngữ trong các câu vừa tìm được:</a:t>
            </a:r>
          </a:p>
        </p:txBody>
      </p:sp>
      <p:sp>
        <p:nvSpPr>
          <p:cNvPr id="66571" name="Rectangle 11"/>
          <p:cNvSpPr>
            <a:spLocks noChangeArrowheads="1"/>
          </p:cNvSpPr>
          <p:nvPr/>
        </p:nvSpPr>
        <p:spPr bwMode="auto">
          <a:xfrm>
            <a:off x="0" y="2057400"/>
            <a:ext cx="8153400" cy="731838"/>
          </a:xfrm>
          <a:prstGeom prst="rect">
            <a:avLst/>
          </a:prstGeom>
          <a:noFill/>
          <a:ln w="9525">
            <a:noFill/>
            <a:miter lim="800000"/>
            <a:headEnd/>
            <a:tailEnd/>
          </a:ln>
        </p:spPr>
        <p:txBody>
          <a:bodyPr>
            <a:spAutoFit/>
          </a:bodyPr>
          <a:lstStyle/>
          <a:p>
            <a:r>
              <a:rPr lang="en-US" sz="4200">
                <a:solidFill>
                  <a:srgbClr val="0000FF"/>
                </a:solidFill>
                <a:latin typeface=".VnTime" pitchFamily="34" charset="0"/>
              </a:rPr>
              <a:t>Hµng tr¨m con voi</a:t>
            </a:r>
            <a:r>
              <a:rPr lang="en-US" sz="4200">
                <a:solidFill>
                  <a:schemeClr val="tx2"/>
                </a:solidFill>
                <a:latin typeface=".VnTime" pitchFamily="34" charset="0"/>
              </a:rPr>
              <a:t> ®ang tiÕn vÒ b·i</a:t>
            </a:r>
            <a:r>
              <a:rPr lang="en-US" sz="4200">
                <a:solidFill>
                  <a:srgbClr val="0000FF"/>
                </a:solidFill>
                <a:latin typeface=".VnTime" pitchFamily="34" charset="0"/>
              </a:rPr>
              <a:t>.</a:t>
            </a:r>
          </a:p>
        </p:txBody>
      </p:sp>
      <p:sp>
        <p:nvSpPr>
          <p:cNvPr id="66572" name="Rectangle 12"/>
          <p:cNvSpPr>
            <a:spLocks noChangeArrowheads="1"/>
          </p:cNvSpPr>
          <p:nvPr/>
        </p:nvSpPr>
        <p:spPr bwMode="auto">
          <a:xfrm>
            <a:off x="0" y="2971800"/>
            <a:ext cx="8839200" cy="731838"/>
          </a:xfrm>
          <a:prstGeom prst="rect">
            <a:avLst/>
          </a:prstGeom>
          <a:noFill/>
          <a:ln w="9525">
            <a:noFill/>
            <a:miter lim="800000"/>
            <a:headEnd/>
            <a:tailEnd/>
          </a:ln>
        </p:spPr>
        <p:txBody>
          <a:bodyPr>
            <a:spAutoFit/>
          </a:bodyPr>
          <a:lstStyle/>
          <a:p>
            <a:r>
              <a:rPr lang="en-US" sz="4200">
                <a:solidFill>
                  <a:srgbClr val="0000FF"/>
                </a:solidFill>
                <a:latin typeface=".VnTime" pitchFamily="34" charset="0"/>
              </a:rPr>
              <a:t>Ng­êi c¸c bu«n lµng </a:t>
            </a:r>
            <a:r>
              <a:rPr lang="en-US" sz="4200">
                <a:solidFill>
                  <a:schemeClr val="tx2"/>
                </a:solidFill>
                <a:latin typeface=".VnTime" pitchFamily="34" charset="0"/>
              </a:rPr>
              <a:t>kÐo vÒ n­êm n­îp</a:t>
            </a:r>
            <a:r>
              <a:rPr lang="en-US" sz="4200">
                <a:solidFill>
                  <a:srgbClr val="0000FF"/>
                </a:solidFill>
                <a:latin typeface=".VnTime" pitchFamily="34" charset="0"/>
              </a:rPr>
              <a:t>.</a:t>
            </a:r>
          </a:p>
        </p:txBody>
      </p:sp>
      <p:sp>
        <p:nvSpPr>
          <p:cNvPr id="66573" name="Rectangle 13"/>
          <p:cNvSpPr>
            <a:spLocks noChangeArrowheads="1"/>
          </p:cNvSpPr>
          <p:nvPr/>
        </p:nvSpPr>
        <p:spPr bwMode="auto">
          <a:xfrm>
            <a:off x="0" y="3886200"/>
            <a:ext cx="9601200" cy="731838"/>
          </a:xfrm>
          <a:prstGeom prst="rect">
            <a:avLst/>
          </a:prstGeom>
          <a:noFill/>
          <a:ln w="9525">
            <a:noFill/>
            <a:miter lim="800000"/>
            <a:headEnd/>
            <a:tailEnd/>
          </a:ln>
        </p:spPr>
        <p:txBody>
          <a:bodyPr>
            <a:spAutoFit/>
          </a:bodyPr>
          <a:lstStyle/>
          <a:p>
            <a:r>
              <a:rPr lang="en-US" sz="4200">
                <a:solidFill>
                  <a:srgbClr val="0000FF"/>
                </a:solidFill>
                <a:latin typeface=".VnTime" pitchFamily="34" charset="0"/>
              </a:rPr>
              <a:t>MÊy anh thanh niªn </a:t>
            </a:r>
            <a:r>
              <a:rPr lang="en-US" sz="4200">
                <a:solidFill>
                  <a:schemeClr val="tx2"/>
                </a:solidFill>
                <a:latin typeface=".VnTime" pitchFamily="34" charset="0"/>
              </a:rPr>
              <a:t>khua chiªng rén rµng</a:t>
            </a:r>
            <a:r>
              <a:rPr lang="en-US" sz="4200">
                <a:solidFill>
                  <a:srgbClr val="0000FF"/>
                </a:solidFill>
                <a:latin typeface=".VnTime" pitchFamily="34" charset="0"/>
              </a:rPr>
              <a:t>.</a:t>
            </a:r>
          </a:p>
        </p:txBody>
      </p:sp>
      <p:sp>
        <p:nvSpPr>
          <p:cNvPr id="56330" name="Text Box 10"/>
          <p:cNvSpPr txBox="1">
            <a:spLocks noChangeArrowheads="1"/>
          </p:cNvSpPr>
          <p:nvPr/>
        </p:nvSpPr>
        <p:spPr bwMode="auto">
          <a:xfrm>
            <a:off x="0" y="4724400"/>
            <a:ext cx="8458200" cy="579438"/>
          </a:xfrm>
          <a:prstGeom prst="rect">
            <a:avLst/>
          </a:prstGeom>
          <a:noFill/>
          <a:ln w="9525">
            <a:noFill/>
            <a:miter lim="800000"/>
            <a:headEnd/>
            <a:tailEnd/>
          </a:ln>
        </p:spPr>
        <p:txBody>
          <a:bodyPr>
            <a:spAutoFit/>
          </a:bodyPr>
          <a:lstStyle/>
          <a:p>
            <a:pPr>
              <a:spcBef>
                <a:spcPct val="50000"/>
              </a:spcBef>
            </a:pPr>
            <a:r>
              <a:rPr lang="en-US" sz="3200" b="1" u="sng">
                <a:solidFill>
                  <a:schemeClr val="tx2"/>
                </a:solidFill>
              </a:rPr>
              <a:t>Ý NGHĨA CỦA VỊ NGỮ:</a:t>
            </a:r>
          </a:p>
        </p:txBody>
      </p:sp>
      <p:sp>
        <p:nvSpPr>
          <p:cNvPr id="9226" name="Text Box 11"/>
          <p:cNvSpPr txBox="1">
            <a:spLocks noChangeArrowheads="1"/>
          </p:cNvSpPr>
          <p:nvPr/>
        </p:nvSpPr>
        <p:spPr bwMode="auto">
          <a:xfrm>
            <a:off x="1981200" y="5562600"/>
            <a:ext cx="6781800" cy="366713"/>
          </a:xfrm>
          <a:prstGeom prst="rect">
            <a:avLst/>
          </a:prstGeom>
          <a:noFill/>
          <a:ln w="9525">
            <a:noFill/>
            <a:miter lim="800000"/>
            <a:headEnd/>
            <a:tailEnd/>
          </a:ln>
        </p:spPr>
        <p:txBody>
          <a:bodyPr>
            <a:spAutoFit/>
          </a:bodyPr>
          <a:lstStyle/>
          <a:p>
            <a:pPr>
              <a:spcBef>
                <a:spcPct val="50000"/>
              </a:spcBef>
            </a:pPr>
            <a:endParaRPr lang="en-US"/>
          </a:p>
        </p:txBody>
      </p:sp>
      <p:sp>
        <p:nvSpPr>
          <p:cNvPr id="56332" name="Text Box 12"/>
          <p:cNvSpPr txBox="1">
            <a:spLocks noChangeArrowheads="1"/>
          </p:cNvSpPr>
          <p:nvPr/>
        </p:nvSpPr>
        <p:spPr bwMode="auto">
          <a:xfrm>
            <a:off x="1676400" y="5334000"/>
            <a:ext cx="7924800" cy="1311275"/>
          </a:xfrm>
          <a:prstGeom prst="rect">
            <a:avLst/>
          </a:prstGeom>
          <a:noFill/>
          <a:ln w="9525">
            <a:noFill/>
            <a:miter lim="800000"/>
            <a:headEnd/>
            <a:tailEnd/>
          </a:ln>
        </p:spPr>
        <p:txBody>
          <a:bodyPr>
            <a:spAutoFit/>
          </a:bodyPr>
          <a:lstStyle/>
          <a:p>
            <a:pPr>
              <a:spcBef>
                <a:spcPct val="50000"/>
              </a:spcBef>
            </a:pPr>
            <a:r>
              <a:rPr lang="en-US" sz="4000" b="1">
                <a:solidFill>
                  <a:srgbClr val="000099"/>
                </a:solidFill>
              </a:rPr>
              <a:t>Nêu hoạt động của người, của vật trong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6570"/>
                                        </p:tgtEl>
                                        <p:attrNameLst>
                                          <p:attrName>style.visibility</p:attrName>
                                        </p:attrNameLst>
                                      </p:cBhvr>
                                      <p:to>
                                        <p:strVal val="visible"/>
                                      </p:to>
                                    </p:set>
                                    <p:animEffect transition="in" filter="diamond(in)">
                                      <p:cBhvr>
                                        <p:cTn id="7" dur="2000"/>
                                        <p:tgtEl>
                                          <p:spTgt spid="66570"/>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66567"/>
                                        </p:tgtEl>
                                        <p:attrNameLst>
                                          <p:attrName>style.visibility</p:attrName>
                                        </p:attrNameLst>
                                      </p:cBhvr>
                                      <p:to>
                                        <p:strVal val="visible"/>
                                      </p:to>
                                    </p:set>
                                    <p:anim calcmode="lin" valueType="num">
                                      <p:cBhvr additive="base">
                                        <p:cTn id="11" dur="500" fill="hold"/>
                                        <p:tgtEl>
                                          <p:spTgt spid="66567"/>
                                        </p:tgtEl>
                                        <p:attrNameLst>
                                          <p:attrName>ppt_x</p:attrName>
                                        </p:attrNameLst>
                                      </p:cBhvr>
                                      <p:tavLst>
                                        <p:tav tm="0">
                                          <p:val>
                                            <p:strVal val="#ppt_x"/>
                                          </p:val>
                                        </p:tav>
                                        <p:tav tm="100000">
                                          <p:val>
                                            <p:strVal val="#ppt_x"/>
                                          </p:val>
                                        </p:tav>
                                      </p:tavLst>
                                    </p:anim>
                                    <p:anim calcmode="lin" valueType="num">
                                      <p:cBhvr additive="base">
                                        <p:cTn id="12" dur="500" fill="hold"/>
                                        <p:tgtEl>
                                          <p:spTgt spid="66567"/>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4" presetClass="entr" presetSubtype="0" fill="hold" grpId="0" nodeType="afterEffect">
                                  <p:stCondLst>
                                    <p:cond delay="0"/>
                                  </p:stCondLst>
                                  <p:childTnLst>
                                    <p:set>
                                      <p:cBhvr>
                                        <p:cTn id="15" dur="1" fill="hold">
                                          <p:stCondLst>
                                            <p:cond delay="0"/>
                                          </p:stCondLst>
                                        </p:cTn>
                                        <p:tgtEl>
                                          <p:spTgt spid="66568"/>
                                        </p:tgtEl>
                                        <p:attrNameLst>
                                          <p:attrName>style.visibility</p:attrName>
                                        </p:attrNameLst>
                                      </p:cBhvr>
                                      <p:to>
                                        <p:strVal val="visible"/>
                                      </p:to>
                                    </p:set>
                                    <p:anim to="" calcmode="lin" valueType="num">
                                      <p:cBhvr>
                                        <p:cTn id="16" dur="1" fill="hold"/>
                                        <p:tgtEl>
                                          <p:spTgt spid="66568"/>
                                        </p:tgtEl>
                                        <p:attrNameLst>
                                          <p:attrName/>
                                        </p:attrNameLst>
                                      </p:cBhvr>
                                    </p:anim>
                                  </p:childTnLst>
                                </p:cTn>
                              </p:par>
                            </p:childTnLst>
                          </p:cTn>
                        </p:par>
                        <p:par>
                          <p:cTn id="17" fill="hold">
                            <p:stCondLst>
                              <p:cond delay="2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66569"/>
                                        </p:tgtEl>
                                        <p:attrNameLst>
                                          <p:attrName>style.visibility</p:attrName>
                                        </p:attrNameLst>
                                      </p:cBhvr>
                                      <p:to>
                                        <p:strVal val="visible"/>
                                      </p:to>
                                    </p:set>
                                    <p:anim by="(-#ppt_w*2)" calcmode="lin" valueType="num">
                                      <p:cBhvr rctx="PPT">
                                        <p:cTn id="20" dur="500" autoRev="1" fill="hold">
                                          <p:stCondLst>
                                            <p:cond delay="0"/>
                                          </p:stCondLst>
                                        </p:cTn>
                                        <p:tgtEl>
                                          <p:spTgt spid="66569"/>
                                        </p:tgtEl>
                                        <p:attrNameLst>
                                          <p:attrName>ppt_w</p:attrName>
                                        </p:attrNameLst>
                                      </p:cBhvr>
                                    </p:anim>
                                    <p:anim by="(#ppt_w*0.50)" calcmode="lin" valueType="num">
                                      <p:cBhvr>
                                        <p:cTn id="21" dur="500" decel="50000" autoRev="1" fill="hold">
                                          <p:stCondLst>
                                            <p:cond delay="0"/>
                                          </p:stCondLst>
                                        </p:cTn>
                                        <p:tgtEl>
                                          <p:spTgt spid="66569"/>
                                        </p:tgtEl>
                                        <p:attrNameLst>
                                          <p:attrName>ppt_x</p:attrName>
                                        </p:attrNameLst>
                                      </p:cBhvr>
                                    </p:anim>
                                    <p:anim from="(-#ppt_h/2)" to="(#ppt_y)" calcmode="lin" valueType="num">
                                      <p:cBhvr>
                                        <p:cTn id="22" dur="1000" fill="hold">
                                          <p:stCondLst>
                                            <p:cond delay="0"/>
                                          </p:stCondLst>
                                        </p:cTn>
                                        <p:tgtEl>
                                          <p:spTgt spid="66569"/>
                                        </p:tgtEl>
                                        <p:attrNameLst>
                                          <p:attrName>ppt_y</p:attrName>
                                        </p:attrNameLst>
                                      </p:cBhvr>
                                    </p:anim>
                                    <p:animRot by="21600000">
                                      <p:cBhvr>
                                        <p:cTn id="23" dur="1000" fill="hold">
                                          <p:stCondLst>
                                            <p:cond delay="0"/>
                                          </p:stCondLst>
                                        </p:cTn>
                                        <p:tgtEl>
                                          <p:spTgt spid="6656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66571"/>
                                        </p:tgtEl>
                                        <p:attrNameLst>
                                          <p:attrName>style.visibility</p:attrName>
                                        </p:attrNameLst>
                                      </p:cBhvr>
                                      <p:to>
                                        <p:strVal val="visible"/>
                                      </p:to>
                                    </p:set>
                                    <p:animEffect transition="in" filter="checkerboard(across)">
                                      <p:cBhvr>
                                        <p:cTn id="28" dur="500"/>
                                        <p:tgtEl>
                                          <p:spTgt spid="66571"/>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6572"/>
                                        </p:tgtEl>
                                        <p:attrNameLst>
                                          <p:attrName>style.visibility</p:attrName>
                                        </p:attrNameLst>
                                      </p:cBhvr>
                                      <p:to>
                                        <p:strVal val="visible"/>
                                      </p:to>
                                    </p:set>
                                    <p:animEffect transition="in" filter="diamond(in)">
                                      <p:cBhvr>
                                        <p:cTn id="33" dur="2000"/>
                                        <p:tgtEl>
                                          <p:spTgt spid="6657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6573"/>
                                        </p:tgtEl>
                                        <p:attrNameLst>
                                          <p:attrName>style.visibility</p:attrName>
                                        </p:attrNameLst>
                                      </p:cBhvr>
                                      <p:to>
                                        <p:strVal val="visible"/>
                                      </p:to>
                                    </p:set>
                                    <p:animEffect transition="in" filter="checkerboard(across)">
                                      <p:cBhvr>
                                        <p:cTn id="38" dur="500"/>
                                        <p:tgtEl>
                                          <p:spTgt spid="6657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6330"/>
                                        </p:tgtEl>
                                        <p:attrNameLst>
                                          <p:attrName>style.visibility</p:attrName>
                                        </p:attrNameLst>
                                      </p:cBhvr>
                                      <p:to>
                                        <p:strVal val="visible"/>
                                      </p:to>
                                    </p:set>
                                    <p:animEffect transition="in" filter="box(in)">
                                      <p:cBhvr>
                                        <p:cTn id="43" dur="500"/>
                                        <p:tgtEl>
                                          <p:spTgt spid="56330"/>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56332"/>
                                        </p:tgtEl>
                                        <p:attrNameLst>
                                          <p:attrName>style.visibility</p:attrName>
                                        </p:attrNameLst>
                                      </p:cBhvr>
                                      <p:to>
                                        <p:strVal val="visible"/>
                                      </p:to>
                                    </p:set>
                                    <p:animEffect transition="in" filter="wedge">
                                      <p:cBhvr>
                                        <p:cTn id="48" dur="2000"/>
                                        <p:tgtEl>
                                          <p:spTgt spid="56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p:bldP spid="66568" grpId="0"/>
      <p:bldP spid="66569" grpId="0"/>
      <p:bldP spid="66570" grpId="0"/>
      <p:bldP spid="66571" grpId="0"/>
      <p:bldP spid="66572" grpId="0"/>
      <p:bldP spid="66573" grpId="0"/>
      <p:bldP spid="56330" grpId="0"/>
      <p:bldP spid="563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p:cNvSpPr>
            <a:spLocks noChangeArrowheads="1"/>
          </p:cNvSpPr>
          <p:nvPr/>
        </p:nvSpPr>
        <p:spPr bwMode="auto">
          <a:xfrm>
            <a:off x="0" y="0"/>
            <a:ext cx="7772400" cy="1250950"/>
          </a:xfrm>
          <a:prstGeom prst="rect">
            <a:avLst/>
          </a:prstGeom>
          <a:noFill/>
          <a:ln w="9525">
            <a:noFill/>
            <a:miter lim="800000"/>
            <a:headEnd/>
            <a:tailEnd/>
          </a:ln>
        </p:spPr>
        <p:txBody>
          <a:bodyPr>
            <a:spAutoFit/>
          </a:bodyPr>
          <a:lstStyle/>
          <a:p>
            <a:r>
              <a:rPr lang="en-US" sz="3800" b="1">
                <a:solidFill>
                  <a:srgbClr val="000099"/>
                </a:solidFill>
                <a:latin typeface=".VnTime" pitchFamily="34" charset="0"/>
              </a:rPr>
              <a:t>Cho biÕt vÞ ng÷ trong c¸c c©u trªn do tõ ng÷ nµo t¹o thµnh ?</a:t>
            </a:r>
          </a:p>
        </p:txBody>
      </p:sp>
      <p:sp>
        <p:nvSpPr>
          <p:cNvPr id="30728" name="Rectangle 8"/>
          <p:cNvSpPr>
            <a:spLocks noChangeArrowheads="1"/>
          </p:cNvSpPr>
          <p:nvPr/>
        </p:nvSpPr>
        <p:spPr bwMode="auto">
          <a:xfrm>
            <a:off x="0" y="1295400"/>
            <a:ext cx="8686800" cy="1495425"/>
          </a:xfrm>
          <a:prstGeom prst="rect">
            <a:avLst/>
          </a:prstGeom>
          <a:noFill/>
          <a:ln w="9525">
            <a:noFill/>
            <a:miter lim="800000"/>
            <a:headEnd/>
            <a:tailEnd/>
          </a:ln>
        </p:spPr>
        <p:txBody>
          <a:bodyPr>
            <a:spAutoFit/>
          </a:bodyPr>
          <a:lstStyle/>
          <a:p>
            <a:r>
              <a:rPr lang="en-US" sz="4600" b="1">
                <a:solidFill>
                  <a:srgbClr val="0000FF"/>
                </a:solidFill>
                <a:latin typeface=".VnTime" pitchFamily="34" charset="0"/>
              </a:rPr>
              <a:t>a. Do danh tõ vµ c¸c tõ kÌm theo nã ( côm danh tõ ) t¹o thµnh.</a:t>
            </a:r>
          </a:p>
        </p:txBody>
      </p:sp>
      <p:sp>
        <p:nvSpPr>
          <p:cNvPr id="30729" name="Rectangle 9"/>
          <p:cNvSpPr>
            <a:spLocks noChangeArrowheads="1"/>
          </p:cNvSpPr>
          <p:nvPr/>
        </p:nvSpPr>
        <p:spPr bwMode="auto">
          <a:xfrm>
            <a:off x="0" y="3048000"/>
            <a:ext cx="8686800" cy="1495425"/>
          </a:xfrm>
          <a:prstGeom prst="rect">
            <a:avLst/>
          </a:prstGeom>
          <a:noFill/>
          <a:ln w="9525">
            <a:noFill/>
            <a:miter lim="800000"/>
            <a:headEnd/>
            <a:tailEnd/>
          </a:ln>
        </p:spPr>
        <p:txBody>
          <a:bodyPr>
            <a:spAutoFit/>
          </a:bodyPr>
          <a:lstStyle/>
          <a:p>
            <a:r>
              <a:rPr lang="en-US" sz="4600" b="1">
                <a:solidFill>
                  <a:srgbClr val="0000FF"/>
                </a:solidFill>
                <a:latin typeface=".VnTime" pitchFamily="34" charset="0"/>
              </a:rPr>
              <a:t>b. Do ®éng tõ vµ c¸c tõ kÌm theo nã ( côm ®éng tõ ) t¹o thµnh.</a:t>
            </a:r>
          </a:p>
        </p:txBody>
      </p:sp>
      <p:sp>
        <p:nvSpPr>
          <p:cNvPr id="30731" name="Rectangle 11"/>
          <p:cNvSpPr>
            <a:spLocks noChangeArrowheads="1"/>
          </p:cNvSpPr>
          <p:nvPr/>
        </p:nvSpPr>
        <p:spPr bwMode="auto">
          <a:xfrm>
            <a:off x="0" y="4876800"/>
            <a:ext cx="8686800" cy="1495425"/>
          </a:xfrm>
          <a:prstGeom prst="rect">
            <a:avLst/>
          </a:prstGeom>
          <a:solidFill>
            <a:schemeClr val="bg1"/>
          </a:solidFill>
          <a:ln w="9525">
            <a:noFill/>
            <a:miter lim="800000"/>
            <a:headEnd/>
            <a:tailEnd/>
          </a:ln>
        </p:spPr>
        <p:txBody>
          <a:bodyPr>
            <a:spAutoFit/>
          </a:bodyPr>
          <a:lstStyle/>
          <a:p>
            <a:r>
              <a:rPr lang="en-US" sz="4600" b="1">
                <a:solidFill>
                  <a:srgbClr val="0000FF"/>
                </a:solidFill>
                <a:latin typeface=".VnTime" pitchFamily="34" charset="0"/>
              </a:rPr>
              <a:t>c. Do tÝnh tõ vµ c¸c tõ kÌm theo nã ( côm tÝnh tõ ) t¹o thµnh.</a:t>
            </a:r>
          </a:p>
        </p:txBody>
      </p:sp>
      <p:sp>
        <p:nvSpPr>
          <p:cNvPr id="30732" name="Oval 12"/>
          <p:cNvSpPr>
            <a:spLocks noChangeArrowheads="1"/>
          </p:cNvSpPr>
          <p:nvPr/>
        </p:nvSpPr>
        <p:spPr bwMode="auto">
          <a:xfrm>
            <a:off x="0" y="3124200"/>
            <a:ext cx="533400" cy="609600"/>
          </a:xfrm>
          <a:prstGeom prst="ellipse">
            <a:avLst/>
          </a:prstGeom>
          <a:noFill/>
          <a:ln w="57150">
            <a:solidFill>
              <a:srgbClr val="FF0000"/>
            </a:solidFill>
            <a:round/>
            <a:headEnd/>
            <a:tailEnd/>
          </a:ln>
        </p:spPr>
        <p:txBody>
          <a:bodyPr wrap="none" anchor="ctr"/>
          <a:lstStyle/>
          <a:p>
            <a:endParaRPr lang="en-US"/>
          </a:p>
        </p:txBody>
      </p:sp>
      <p:sp>
        <p:nvSpPr>
          <p:cNvPr id="30733" name="Rectangle 13"/>
          <p:cNvSpPr>
            <a:spLocks noChangeArrowheads="1"/>
          </p:cNvSpPr>
          <p:nvPr/>
        </p:nvSpPr>
        <p:spPr bwMode="auto">
          <a:xfrm>
            <a:off x="0" y="3048000"/>
            <a:ext cx="8686800" cy="1495425"/>
          </a:xfrm>
          <a:prstGeom prst="rect">
            <a:avLst/>
          </a:prstGeom>
          <a:noFill/>
          <a:ln w="9525">
            <a:noFill/>
            <a:miter lim="800000"/>
            <a:headEnd/>
            <a:tailEnd/>
          </a:ln>
        </p:spPr>
        <p:txBody>
          <a:bodyPr>
            <a:spAutoFit/>
          </a:bodyPr>
          <a:lstStyle/>
          <a:p>
            <a:r>
              <a:rPr lang="en-US" sz="4600" b="1">
                <a:solidFill>
                  <a:srgbClr val="0000FF"/>
                </a:solidFill>
                <a:latin typeface=".VnTime" pitchFamily="34" charset="0"/>
              </a:rPr>
              <a:t>b. </a:t>
            </a:r>
            <a:r>
              <a:rPr lang="en-US" sz="4600" b="1">
                <a:solidFill>
                  <a:schemeClr val="tx2"/>
                </a:solidFill>
                <a:latin typeface=".VnTime" pitchFamily="34" charset="0"/>
              </a:rPr>
              <a:t>Do ®éng tõ vµ c¸c tõ kÌm theo nã ( côm ®éng tõ ) t¹o thµnh.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blinds(horizontal)">
                                      <p:cBhvr>
                                        <p:cTn id="7" dur="500"/>
                                        <p:tgtEl>
                                          <p:spTgt spid="307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circle(in)">
                                      <p:cBhvr>
                                        <p:cTn id="12" dur="2000"/>
                                        <p:tgtEl>
                                          <p:spTgt spid="307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0729"/>
                                        </p:tgtEl>
                                        <p:attrNameLst>
                                          <p:attrName>style.visibility</p:attrName>
                                        </p:attrNameLst>
                                      </p:cBhvr>
                                      <p:to>
                                        <p:strVal val="visible"/>
                                      </p:to>
                                    </p:set>
                                    <p:animEffect transition="in" filter="circle(in)">
                                      <p:cBhvr>
                                        <p:cTn id="15" dur="2000"/>
                                        <p:tgtEl>
                                          <p:spTgt spid="3072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0731"/>
                                        </p:tgtEl>
                                        <p:attrNameLst>
                                          <p:attrName>style.visibility</p:attrName>
                                        </p:attrNameLst>
                                      </p:cBhvr>
                                      <p:to>
                                        <p:strVal val="visible"/>
                                      </p:to>
                                    </p:set>
                                    <p:animEffect transition="in" filter="circle(in)">
                                      <p:cBhvr>
                                        <p:cTn id="18" dur="2000"/>
                                        <p:tgtEl>
                                          <p:spTgt spid="3073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0732"/>
                                        </p:tgtEl>
                                        <p:attrNameLst>
                                          <p:attrName>style.visibility</p:attrName>
                                        </p:attrNameLst>
                                      </p:cBhvr>
                                      <p:to>
                                        <p:strVal val="visible"/>
                                      </p:to>
                                    </p:set>
                                    <p:animEffect transition="in" filter="checkerboard(across)">
                                      <p:cBhvr>
                                        <p:cTn id="23" dur="500"/>
                                        <p:tgtEl>
                                          <p:spTgt spid="30732"/>
                                        </p:tgtEl>
                                      </p:cBhvr>
                                    </p:animEffect>
                                  </p:childTnLst>
                                </p:cTn>
                              </p:par>
                            </p:childTnLst>
                          </p:cTn>
                        </p:par>
                        <p:par>
                          <p:cTn id="24" fill="hold">
                            <p:stCondLst>
                              <p:cond delay="500"/>
                            </p:stCondLst>
                            <p:childTnLst>
                              <p:par>
                                <p:cTn id="25" presetID="6" presetClass="entr" presetSubtype="16" fill="hold" grpId="0" nodeType="afterEffect">
                                  <p:stCondLst>
                                    <p:cond delay="0"/>
                                  </p:stCondLst>
                                  <p:childTnLst>
                                    <p:set>
                                      <p:cBhvr>
                                        <p:cTn id="26" dur="1" fill="hold">
                                          <p:stCondLst>
                                            <p:cond delay="0"/>
                                          </p:stCondLst>
                                        </p:cTn>
                                        <p:tgtEl>
                                          <p:spTgt spid="30733"/>
                                        </p:tgtEl>
                                        <p:attrNameLst>
                                          <p:attrName>style.visibility</p:attrName>
                                        </p:attrNameLst>
                                      </p:cBhvr>
                                      <p:to>
                                        <p:strVal val="visible"/>
                                      </p:to>
                                    </p:set>
                                    <p:animEffect transition="in" filter="circle(in)">
                                      <p:cBhvr>
                                        <p:cTn id="27" dur="2000"/>
                                        <p:tgtEl>
                                          <p:spTgt spid="30733"/>
                                        </p:tgtEl>
                                      </p:cBhvr>
                                    </p:animEffect>
                                  </p:childTnLst>
                                </p:cTn>
                              </p:par>
                            </p:childTnLst>
                          </p:cTn>
                        </p:par>
                        <p:par>
                          <p:cTn id="28" fill="hold">
                            <p:stCondLst>
                              <p:cond delay="2500"/>
                            </p:stCondLst>
                            <p:childTnLst>
                              <p:par>
                                <p:cTn id="29" presetID="5" presetClass="exit" presetSubtype="10" fill="hold" grpId="1" nodeType="afterEffect">
                                  <p:stCondLst>
                                    <p:cond delay="0"/>
                                  </p:stCondLst>
                                  <p:childTnLst>
                                    <p:animEffect transition="out" filter="checkerboard(across)">
                                      <p:cBhvr>
                                        <p:cTn id="30" dur="500"/>
                                        <p:tgtEl>
                                          <p:spTgt spid="30728"/>
                                        </p:tgtEl>
                                      </p:cBhvr>
                                    </p:animEffect>
                                    <p:set>
                                      <p:cBhvr>
                                        <p:cTn id="31" dur="1" fill="hold">
                                          <p:stCondLst>
                                            <p:cond delay="499"/>
                                          </p:stCondLst>
                                        </p:cTn>
                                        <p:tgtEl>
                                          <p:spTgt spid="30728"/>
                                        </p:tgtEl>
                                        <p:attrNameLst>
                                          <p:attrName>style.visibility</p:attrName>
                                        </p:attrNameLst>
                                      </p:cBhvr>
                                      <p:to>
                                        <p:strVal val="hidden"/>
                                      </p:to>
                                    </p:set>
                                  </p:childTnLst>
                                </p:cTn>
                              </p:par>
                            </p:childTnLst>
                          </p:cTn>
                        </p:par>
                        <p:par>
                          <p:cTn id="32" fill="hold">
                            <p:stCondLst>
                              <p:cond delay="3000"/>
                            </p:stCondLst>
                            <p:childTnLst>
                              <p:par>
                                <p:cTn id="33" presetID="5" presetClass="exit" presetSubtype="10" fill="hold" grpId="1" nodeType="afterEffect">
                                  <p:stCondLst>
                                    <p:cond delay="0"/>
                                  </p:stCondLst>
                                  <p:childTnLst>
                                    <p:animEffect transition="out" filter="checkerboard(across)">
                                      <p:cBhvr>
                                        <p:cTn id="34" dur="500"/>
                                        <p:tgtEl>
                                          <p:spTgt spid="30731"/>
                                        </p:tgtEl>
                                      </p:cBhvr>
                                    </p:animEffect>
                                    <p:set>
                                      <p:cBhvr>
                                        <p:cTn id="35" dur="1" fill="hold">
                                          <p:stCondLst>
                                            <p:cond delay="499"/>
                                          </p:stCondLst>
                                        </p:cTn>
                                        <p:tgtEl>
                                          <p:spTgt spid="307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30728" grpId="1"/>
      <p:bldP spid="30729" grpId="0"/>
      <p:bldP spid="30731" grpId="0" animBg="1"/>
      <p:bldP spid="30731" grpId="1" animBg="1"/>
      <p:bldP spid="30732" grpId="0" animBg="1"/>
      <p:bldP spid="307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R01"/>
          <p:cNvPicPr>
            <a:picLocks noChangeAspect="1" noChangeArrowheads="1"/>
          </p:cNvPicPr>
          <p:nvPr/>
        </p:nvPicPr>
        <p:blipFill>
          <a:blip r:embed="rId3"/>
          <a:srcRect/>
          <a:stretch>
            <a:fillRect/>
          </a:stretch>
        </p:blipFill>
        <p:spPr bwMode="auto">
          <a:xfrm>
            <a:off x="0" y="6096000"/>
            <a:ext cx="9144000" cy="762000"/>
          </a:xfrm>
          <a:prstGeom prst="rect">
            <a:avLst/>
          </a:prstGeom>
          <a:noFill/>
          <a:ln w="9525">
            <a:noFill/>
            <a:miter lim="800000"/>
            <a:headEnd/>
            <a:tailEnd/>
          </a:ln>
        </p:spPr>
      </p:pic>
      <p:pic>
        <p:nvPicPr>
          <p:cNvPr id="11267" name="Picture 3" descr="BAR01"/>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31751" name="Rectangle 7"/>
          <p:cNvSpPr>
            <a:spLocks noChangeArrowheads="1"/>
          </p:cNvSpPr>
          <p:nvPr/>
        </p:nvSpPr>
        <p:spPr bwMode="auto">
          <a:xfrm>
            <a:off x="0" y="609600"/>
            <a:ext cx="9144000" cy="2998788"/>
          </a:xfrm>
          <a:prstGeom prst="rect">
            <a:avLst/>
          </a:prstGeom>
          <a:solidFill>
            <a:schemeClr val="accent1">
              <a:alpha val="96861"/>
            </a:schemeClr>
          </a:solidFill>
          <a:ln w="9525">
            <a:solidFill>
              <a:schemeClr val="bg1"/>
            </a:solidFill>
            <a:miter lim="800000"/>
            <a:headEnd/>
            <a:tailEnd/>
          </a:ln>
        </p:spPr>
        <p:txBody>
          <a:bodyPr>
            <a:spAutoFit/>
          </a:bodyPr>
          <a:lstStyle/>
          <a:p>
            <a:r>
              <a:rPr lang="en-US" sz="3800" b="1">
                <a:solidFill>
                  <a:srgbClr val="000099"/>
                </a:solidFill>
                <a:latin typeface=".VnTimeH" pitchFamily="34" charset="0"/>
              </a:rPr>
              <a:t>			</a:t>
            </a:r>
            <a:r>
              <a:rPr lang="en-US" sz="3800" b="1" u="sng">
                <a:latin typeface=".VnTimeH" pitchFamily="34" charset="0"/>
              </a:rPr>
              <a:t>Ghi nhí:</a:t>
            </a:r>
            <a:r>
              <a:rPr lang="en-US" sz="3800" b="1">
                <a:solidFill>
                  <a:srgbClr val="000099"/>
                </a:solidFill>
                <a:latin typeface=".VnTimeH" pitchFamily="34" charset="0"/>
              </a:rPr>
              <a:t> </a:t>
            </a:r>
          </a:p>
          <a:p>
            <a:r>
              <a:rPr lang="en-US" sz="3800" b="1">
                <a:solidFill>
                  <a:srgbClr val="000099"/>
                </a:solidFill>
                <a:latin typeface=".VnTimeH" pitchFamily="34" charset="0"/>
              </a:rPr>
              <a:t> 1. VÞ ng÷ trong c©u kÓ </a:t>
            </a:r>
            <a:r>
              <a:rPr lang="en-US" sz="3800" b="1" i="1">
                <a:solidFill>
                  <a:schemeClr val="accent2"/>
                </a:solidFill>
                <a:latin typeface=".VnTimeH" pitchFamily="34" charset="0"/>
              </a:rPr>
              <a:t>Ai lµm g× ?</a:t>
            </a:r>
            <a:r>
              <a:rPr lang="en-US" sz="3800" b="1">
                <a:solidFill>
                  <a:srgbClr val="000099"/>
                </a:solidFill>
                <a:latin typeface=".VnTimeH" pitchFamily="34" charset="0"/>
              </a:rPr>
              <a:t> Nªu lªn ho¹t ®éng cña ng­êi, con vËt ( hoÆc ®å vËt, c©y cèi ®­îc nh©n ho¸ ).</a:t>
            </a:r>
          </a:p>
        </p:txBody>
      </p:sp>
      <p:sp>
        <p:nvSpPr>
          <p:cNvPr id="2" name="Rectangle 7"/>
          <p:cNvSpPr>
            <a:spLocks noChangeArrowheads="1"/>
          </p:cNvSpPr>
          <p:nvPr/>
        </p:nvSpPr>
        <p:spPr bwMode="auto">
          <a:xfrm>
            <a:off x="0" y="3581400"/>
            <a:ext cx="9144000" cy="2419350"/>
          </a:xfrm>
          <a:prstGeom prst="rect">
            <a:avLst/>
          </a:prstGeom>
          <a:solidFill>
            <a:schemeClr val="accent1">
              <a:alpha val="96861"/>
            </a:schemeClr>
          </a:solidFill>
          <a:ln w="9525">
            <a:solidFill>
              <a:schemeClr val="bg1"/>
            </a:solidFill>
            <a:miter lim="800000"/>
            <a:headEnd/>
            <a:tailEnd/>
          </a:ln>
        </p:spPr>
        <p:txBody>
          <a:bodyPr>
            <a:spAutoFit/>
          </a:bodyPr>
          <a:lstStyle/>
          <a:p>
            <a:r>
              <a:rPr lang="en-US" sz="3800" b="1">
                <a:solidFill>
                  <a:srgbClr val="000099"/>
                </a:solidFill>
                <a:latin typeface=".VnTimeH" pitchFamily="34" charset="0"/>
              </a:rPr>
              <a:t> 2. VÞ ng÷ cã thÓ lµ: </a:t>
            </a:r>
          </a:p>
          <a:p>
            <a:r>
              <a:rPr lang="en-US" sz="3800" b="1">
                <a:solidFill>
                  <a:srgbClr val="000099"/>
                </a:solidFill>
                <a:latin typeface=".VnTimeH" pitchFamily="34" charset="0"/>
              </a:rPr>
              <a:t>	- §éng tõ.</a:t>
            </a:r>
          </a:p>
          <a:p>
            <a:r>
              <a:rPr lang="en-US" sz="3800" b="1">
                <a:solidFill>
                  <a:srgbClr val="000099"/>
                </a:solidFill>
                <a:latin typeface=".VnTimeH" pitchFamily="34" charset="0"/>
              </a:rPr>
              <a:t>	- §éng tõ kÌm theo mét sè tõ ng÷ phô thuéc ( côm ®éng tõ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linds(horizontal)">
                                      <p:cBhvr>
                                        <p:cTn id="7" dur="500"/>
                                        <p:tgtEl>
                                          <p:spTgt spid="317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0"/>
            <a:ext cx="7848600" cy="6986588"/>
          </a:xfrm>
          <a:prstGeom prst="rect">
            <a:avLst/>
          </a:prstGeom>
          <a:noFill/>
        </p:spPr>
        <p:txBody>
          <a:bodyPr>
            <a:spAutoFit/>
          </a:bodyPr>
          <a:lstStyle/>
          <a:p>
            <a:pPr algn="ctr">
              <a:defRPr/>
            </a:pPr>
            <a:r>
              <a:rPr lang="en-US" sz="3200" b="1" u="sng" dirty="0">
                <a:solidFill>
                  <a:srgbClr val="FF0000"/>
                </a:solidFill>
              </a:rPr>
              <a:t>Luyện tập</a:t>
            </a:r>
          </a:p>
          <a:p>
            <a:pPr marL="342900" indent="-342900">
              <a:buFontTx/>
              <a:buAutoNum type="arabicPeriod"/>
              <a:defRPr/>
            </a:pPr>
            <a:r>
              <a:rPr lang="en-US" sz="3200" u="sng" dirty="0">
                <a:solidFill>
                  <a:srgbClr val="0000CC"/>
                </a:solidFill>
              </a:rPr>
              <a:t>Đọc và trả lời câu hỏi:</a:t>
            </a:r>
          </a:p>
          <a:p>
            <a:pPr marL="342900" indent="-342900">
              <a:defRPr/>
            </a:pPr>
            <a:r>
              <a:rPr lang="en-US" sz="3200" dirty="0"/>
              <a:t> * </a:t>
            </a:r>
            <a:r>
              <a:rPr lang="en-US" sz="3200" dirty="0">
                <a:solidFill>
                  <a:schemeClr val="tx2"/>
                </a:solidFill>
              </a:rPr>
              <a:t>Tìm các câu kể </a:t>
            </a:r>
            <a:r>
              <a:rPr lang="en-US" sz="3200" b="1" dirty="0">
                <a:solidFill>
                  <a:schemeClr val="tx2"/>
                </a:solidFill>
              </a:rPr>
              <a:t>Ai làm gì?</a:t>
            </a:r>
            <a:r>
              <a:rPr lang="en-US" sz="3200" dirty="0">
                <a:solidFill>
                  <a:schemeClr val="tx2"/>
                </a:solidFill>
              </a:rPr>
              <a:t> trong đoạn văn sau:</a:t>
            </a:r>
          </a:p>
          <a:p>
            <a:pPr marL="342900" indent="-342900">
              <a:defRPr/>
            </a:pPr>
            <a:r>
              <a:rPr lang="en-US" sz="3200" dirty="0"/>
              <a:t>     </a:t>
            </a:r>
            <a:r>
              <a:rPr lang="en-US" sz="3200" b="1" dirty="0">
                <a:solidFill>
                  <a:srgbClr val="0000CC"/>
                </a:solidFill>
              </a:rPr>
              <a:t>Cả thung lũng giống như một bức tranh thuỷ mặc. Những sinh hoạt của ngày mới bắt đầu. Thanh niên đeo gùi vào rừng. Phụ nữ giặt giũ bên những giếng nước. Em nhỏ đùa vui trước nhà sàn. Các cụ già chụm đầu bên những ché rượu cần. Các bà, các chị sửa soạn khung cửi.</a:t>
            </a:r>
          </a:p>
        </p:txBody>
      </p:sp>
      <p:cxnSp>
        <p:nvCxnSpPr>
          <p:cNvPr id="4" name="Straight Connector 3"/>
          <p:cNvCxnSpPr>
            <a:cxnSpLocks noChangeShapeType="1"/>
          </p:cNvCxnSpPr>
          <p:nvPr/>
        </p:nvCxnSpPr>
        <p:spPr bwMode="auto">
          <a:xfrm>
            <a:off x="1371600" y="3913188"/>
            <a:ext cx="6492875" cy="0"/>
          </a:xfrm>
          <a:prstGeom prst="line">
            <a:avLst/>
          </a:prstGeom>
          <a:noFill/>
          <a:ln w="57150" algn="ctr">
            <a:solidFill>
              <a:schemeClr val="tx2"/>
            </a:solidFill>
            <a:round/>
            <a:headEnd/>
            <a:tailEnd/>
          </a:ln>
        </p:spPr>
      </p:cxnSp>
      <p:cxnSp>
        <p:nvCxnSpPr>
          <p:cNvPr id="6" name="Straight Connector 5"/>
          <p:cNvCxnSpPr>
            <a:cxnSpLocks noChangeShapeType="1"/>
          </p:cNvCxnSpPr>
          <p:nvPr/>
        </p:nvCxnSpPr>
        <p:spPr bwMode="auto">
          <a:xfrm>
            <a:off x="1371600" y="4395788"/>
            <a:ext cx="6096000" cy="1587"/>
          </a:xfrm>
          <a:prstGeom prst="line">
            <a:avLst/>
          </a:prstGeom>
          <a:noFill/>
          <a:ln w="57150" algn="ctr">
            <a:solidFill>
              <a:schemeClr val="tx2"/>
            </a:solidFill>
            <a:round/>
            <a:headEnd/>
            <a:tailEnd/>
          </a:ln>
        </p:spPr>
      </p:cxnSp>
      <p:cxnSp>
        <p:nvCxnSpPr>
          <p:cNvPr id="8" name="Straight Connector 7"/>
          <p:cNvCxnSpPr>
            <a:cxnSpLocks noChangeShapeType="1"/>
          </p:cNvCxnSpPr>
          <p:nvPr/>
        </p:nvCxnSpPr>
        <p:spPr bwMode="auto">
          <a:xfrm>
            <a:off x="1371600" y="4876800"/>
            <a:ext cx="2362200" cy="1588"/>
          </a:xfrm>
          <a:prstGeom prst="line">
            <a:avLst/>
          </a:prstGeom>
          <a:noFill/>
          <a:ln w="57150" algn="ctr">
            <a:solidFill>
              <a:schemeClr val="tx2"/>
            </a:solidFill>
            <a:round/>
            <a:headEnd/>
            <a:tailEnd/>
          </a:ln>
        </p:spPr>
      </p:cxnSp>
      <p:cxnSp>
        <p:nvCxnSpPr>
          <p:cNvPr id="10" name="Straight Connector 9"/>
          <p:cNvCxnSpPr>
            <a:cxnSpLocks noChangeShapeType="1"/>
          </p:cNvCxnSpPr>
          <p:nvPr/>
        </p:nvCxnSpPr>
        <p:spPr bwMode="auto">
          <a:xfrm>
            <a:off x="4114800" y="4876800"/>
            <a:ext cx="3505200" cy="1588"/>
          </a:xfrm>
          <a:prstGeom prst="line">
            <a:avLst/>
          </a:prstGeom>
          <a:noFill/>
          <a:ln w="57150" algn="ctr">
            <a:solidFill>
              <a:schemeClr val="tx2"/>
            </a:solidFill>
            <a:round/>
            <a:headEnd/>
            <a:tailEnd/>
          </a:ln>
        </p:spPr>
      </p:cxnSp>
      <p:cxnSp>
        <p:nvCxnSpPr>
          <p:cNvPr id="12" name="Straight Connector 11"/>
          <p:cNvCxnSpPr>
            <a:cxnSpLocks noChangeShapeType="1"/>
          </p:cNvCxnSpPr>
          <p:nvPr/>
        </p:nvCxnSpPr>
        <p:spPr bwMode="auto">
          <a:xfrm>
            <a:off x="1371600" y="5386388"/>
            <a:ext cx="3124200" cy="1587"/>
          </a:xfrm>
          <a:prstGeom prst="line">
            <a:avLst/>
          </a:prstGeom>
          <a:noFill/>
          <a:ln w="57150" algn="ctr">
            <a:solidFill>
              <a:schemeClr val="tx2"/>
            </a:solidFill>
            <a:round/>
            <a:headEnd/>
            <a:tailEnd/>
          </a:ln>
        </p:spPr>
      </p:cxnSp>
      <p:cxnSp>
        <p:nvCxnSpPr>
          <p:cNvPr id="14" name="Straight Connector 13"/>
          <p:cNvCxnSpPr>
            <a:cxnSpLocks noChangeShapeType="1"/>
          </p:cNvCxnSpPr>
          <p:nvPr/>
        </p:nvCxnSpPr>
        <p:spPr bwMode="auto">
          <a:xfrm>
            <a:off x="4800600" y="5386388"/>
            <a:ext cx="3581400" cy="1587"/>
          </a:xfrm>
          <a:prstGeom prst="line">
            <a:avLst/>
          </a:prstGeom>
          <a:noFill/>
          <a:ln w="57150" algn="ctr">
            <a:solidFill>
              <a:schemeClr val="tx2"/>
            </a:solidFill>
            <a:round/>
            <a:headEnd/>
            <a:tailEnd/>
          </a:ln>
        </p:spPr>
      </p:cxnSp>
      <p:cxnSp>
        <p:nvCxnSpPr>
          <p:cNvPr id="16" name="Straight Connector 15"/>
          <p:cNvCxnSpPr>
            <a:cxnSpLocks noChangeShapeType="1"/>
          </p:cNvCxnSpPr>
          <p:nvPr/>
        </p:nvCxnSpPr>
        <p:spPr bwMode="auto">
          <a:xfrm>
            <a:off x="1447800" y="5867400"/>
            <a:ext cx="6400800" cy="1588"/>
          </a:xfrm>
          <a:prstGeom prst="line">
            <a:avLst/>
          </a:prstGeom>
          <a:noFill/>
          <a:ln w="57150" algn="ctr">
            <a:solidFill>
              <a:schemeClr val="tx2"/>
            </a:solidFill>
            <a:round/>
            <a:headEnd/>
            <a:tailEnd/>
          </a:ln>
        </p:spPr>
      </p:cxnSp>
      <p:cxnSp>
        <p:nvCxnSpPr>
          <p:cNvPr id="18" name="Straight Connector 17"/>
          <p:cNvCxnSpPr>
            <a:cxnSpLocks noChangeShapeType="1"/>
          </p:cNvCxnSpPr>
          <p:nvPr/>
        </p:nvCxnSpPr>
        <p:spPr bwMode="auto">
          <a:xfrm>
            <a:off x="1371600" y="6351588"/>
            <a:ext cx="6934200" cy="1587"/>
          </a:xfrm>
          <a:prstGeom prst="line">
            <a:avLst/>
          </a:prstGeom>
          <a:noFill/>
          <a:ln w="57150" algn="ctr">
            <a:solidFill>
              <a:schemeClr val="tx2"/>
            </a:solidFill>
            <a:round/>
            <a:headEnd/>
            <a:tailEnd/>
          </a:ln>
        </p:spPr>
      </p:cxnSp>
      <p:cxnSp>
        <p:nvCxnSpPr>
          <p:cNvPr id="31" name="Straight Connector 30"/>
          <p:cNvCxnSpPr>
            <a:cxnSpLocks noChangeShapeType="1"/>
          </p:cNvCxnSpPr>
          <p:nvPr/>
        </p:nvCxnSpPr>
        <p:spPr bwMode="auto">
          <a:xfrm>
            <a:off x="1295400" y="6818313"/>
            <a:ext cx="838200" cy="1587"/>
          </a:xfrm>
          <a:prstGeom prst="line">
            <a:avLst/>
          </a:prstGeom>
          <a:noFill/>
          <a:ln w="57150" algn="ctr">
            <a:solidFill>
              <a:schemeClr val="tx2"/>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ChangeArrowheads="1"/>
          </p:cNvSpPr>
          <p:nvPr/>
        </p:nvSpPr>
        <p:spPr bwMode="auto">
          <a:xfrm>
            <a:off x="0" y="-4763"/>
            <a:ext cx="9144000" cy="5262563"/>
          </a:xfrm>
          <a:prstGeom prst="rect">
            <a:avLst/>
          </a:prstGeom>
          <a:solidFill>
            <a:schemeClr val="bg1"/>
          </a:solidFill>
          <a:ln w="9525">
            <a:noFill/>
            <a:miter lim="800000"/>
            <a:headEnd/>
            <a:tailEnd/>
          </a:ln>
        </p:spPr>
        <p:txBody>
          <a:bodyPr>
            <a:spAutoFit/>
          </a:bodyPr>
          <a:lstStyle/>
          <a:p>
            <a:pPr>
              <a:lnSpc>
                <a:spcPct val="140000"/>
              </a:lnSpc>
              <a:defRPr/>
            </a:pPr>
            <a:r>
              <a:rPr lang="en-US" sz="4000" b="1" dirty="0">
                <a:solidFill>
                  <a:srgbClr val="000099"/>
                </a:solidFill>
                <a:latin typeface="+mj-lt"/>
              </a:rPr>
              <a:t>Xác định vị ngữ trong các câu văn:</a:t>
            </a:r>
          </a:p>
          <a:p>
            <a:pPr>
              <a:lnSpc>
                <a:spcPct val="140000"/>
              </a:lnSpc>
              <a:defRPr/>
            </a:pPr>
            <a:r>
              <a:rPr lang="en-US" sz="4000" b="1" dirty="0">
                <a:solidFill>
                  <a:srgbClr val="000099"/>
                </a:solidFill>
                <a:latin typeface=".VnTime" pitchFamily="34" charset="0"/>
              </a:rPr>
              <a:t>- Thanh niªn ®eo gïi vµo rõng.</a:t>
            </a:r>
          </a:p>
          <a:p>
            <a:pPr>
              <a:lnSpc>
                <a:spcPct val="140000"/>
              </a:lnSpc>
              <a:buFontTx/>
              <a:buChar char="-"/>
              <a:defRPr/>
            </a:pPr>
            <a:r>
              <a:rPr lang="en-US" sz="4000" b="1" dirty="0">
                <a:solidFill>
                  <a:srgbClr val="000099"/>
                </a:solidFill>
                <a:latin typeface=".VnTime" pitchFamily="34" charset="0"/>
              </a:rPr>
              <a:t> Phô n÷ giÆt giò bªn nh÷ng giÕng n­íc.</a:t>
            </a:r>
          </a:p>
          <a:p>
            <a:pPr>
              <a:lnSpc>
                <a:spcPct val="140000"/>
              </a:lnSpc>
              <a:buFontTx/>
              <a:buChar char="-"/>
              <a:defRPr/>
            </a:pPr>
            <a:r>
              <a:rPr lang="en-US" sz="4000" b="1" dirty="0">
                <a:solidFill>
                  <a:srgbClr val="000099"/>
                </a:solidFill>
                <a:latin typeface=".VnTime" pitchFamily="34" charset="0"/>
              </a:rPr>
              <a:t> Em nhá ®ïa vui tr­íc nhµ sµn.</a:t>
            </a:r>
          </a:p>
          <a:p>
            <a:pPr>
              <a:lnSpc>
                <a:spcPct val="140000"/>
              </a:lnSpc>
              <a:buFontTx/>
              <a:buChar char="-"/>
              <a:defRPr/>
            </a:pPr>
            <a:r>
              <a:rPr lang="en-US" sz="4000" b="1" dirty="0">
                <a:solidFill>
                  <a:srgbClr val="000099"/>
                </a:solidFill>
                <a:latin typeface=".VnTime" pitchFamily="34" charset="0"/>
              </a:rPr>
              <a:t> </a:t>
            </a:r>
            <a:r>
              <a:rPr lang="en-US" sz="3600" b="1" dirty="0">
                <a:solidFill>
                  <a:srgbClr val="000099"/>
                </a:solidFill>
                <a:latin typeface=".VnTime" pitchFamily="34" charset="0"/>
              </a:rPr>
              <a:t>C¸c cô giµ chôm ®Çu bªn nh÷ng chÐ r­îu cÇn.</a:t>
            </a:r>
          </a:p>
          <a:p>
            <a:pPr>
              <a:lnSpc>
                <a:spcPct val="140000"/>
              </a:lnSpc>
              <a:buFontTx/>
              <a:buChar char="-"/>
              <a:defRPr/>
            </a:pPr>
            <a:r>
              <a:rPr lang="en-US" sz="4000" b="1" dirty="0">
                <a:solidFill>
                  <a:srgbClr val="000099"/>
                </a:solidFill>
                <a:latin typeface=".VnTime" pitchFamily="34" charset="0"/>
              </a:rPr>
              <a:t> C¸c bµ, c¸c chÞ söa so¹n khung cöi.  </a:t>
            </a:r>
          </a:p>
        </p:txBody>
      </p:sp>
      <p:sp>
        <p:nvSpPr>
          <p:cNvPr id="32776" name="Line 8"/>
          <p:cNvSpPr>
            <a:spLocks noChangeShapeType="1"/>
          </p:cNvSpPr>
          <p:nvPr/>
        </p:nvSpPr>
        <p:spPr bwMode="auto">
          <a:xfrm>
            <a:off x="2819400" y="1576388"/>
            <a:ext cx="3276600" cy="0"/>
          </a:xfrm>
          <a:prstGeom prst="line">
            <a:avLst/>
          </a:prstGeom>
          <a:noFill/>
          <a:ln w="38100">
            <a:solidFill>
              <a:schemeClr val="tx2"/>
            </a:solidFill>
            <a:round/>
            <a:headEnd/>
            <a:tailEnd/>
          </a:ln>
        </p:spPr>
        <p:txBody>
          <a:bodyPr/>
          <a:lstStyle/>
          <a:p>
            <a:endParaRPr lang="en-US"/>
          </a:p>
        </p:txBody>
      </p:sp>
      <p:sp>
        <p:nvSpPr>
          <p:cNvPr id="32777" name="Line 9"/>
          <p:cNvSpPr>
            <a:spLocks noChangeShapeType="1"/>
          </p:cNvSpPr>
          <p:nvPr/>
        </p:nvSpPr>
        <p:spPr bwMode="auto">
          <a:xfrm flipV="1">
            <a:off x="1981200" y="2401888"/>
            <a:ext cx="6172200" cy="52387"/>
          </a:xfrm>
          <a:prstGeom prst="line">
            <a:avLst/>
          </a:prstGeom>
          <a:noFill/>
          <a:ln w="38100">
            <a:solidFill>
              <a:schemeClr val="tx2"/>
            </a:solidFill>
            <a:round/>
            <a:headEnd/>
            <a:tailEnd/>
          </a:ln>
        </p:spPr>
        <p:txBody>
          <a:bodyPr/>
          <a:lstStyle/>
          <a:p>
            <a:endParaRPr lang="en-US"/>
          </a:p>
        </p:txBody>
      </p:sp>
      <p:sp>
        <p:nvSpPr>
          <p:cNvPr id="32778" name="Line 10"/>
          <p:cNvSpPr>
            <a:spLocks noChangeShapeType="1"/>
          </p:cNvSpPr>
          <p:nvPr/>
        </p:nvSpPr>
        <p:spPr bwMode="auto">
          <a:xfrm flipV="1">
            <a:off x="2133600" y="3271838"/>
            <a:ext cx="4443413" cy="57150"/>
          </a:xfrm>
          <a:prstGeom prst="line">
            <a:avLst/>
          </a:prstGeom>
          <a:noFill/>
          <a:ln w="38100">
            <a:solidFill>
              <a:schemeClr val="tx2"/>
            </a:solidFill>
            <a:round/>
            <a:headEnd/>
            <a:tailEnd/>
          </a:ln>
        </p:spPr>
        <p:txBody>
          <a:bodyPr/>
          <a:lstStyle/>
          <a:p>
            <a:endParaRPr lang="en-US"/>
          </a:p>
        </p:txBody>
      </p:sp>
      <p:sp>
        <p:nvSpPr>
          <p:cNvPr id="32779" name="Line 11"/>
          <p:cNvSpPr>
            <a:spLocks noChangeShapeType="1"/>
          </p:cNvSpPr>
          <p:nvPr/>
        </p:nvSpPr>
        <p:spPr bwMode="auto">
          <a:xfrm>
            <a:off x="2514600" y="4117975"/>
            <a:ext cx="6172200" cy="46038"/>
          </a:xfrm>
          <a:prstGeom prst="line">
            <a:avLst/>
          </a:prstGeom>
          <a:noFill/>
          <a:ln w="38100">
            <a:solidFill>
              <a:schemeClr val="tx2"/>
            </a:solidFill>
            <a:round/>
            <a:headEnd/>
            <a:tailEnd/>
          </a:ln>
        </p:spPr>
        <p:txBody>
          <a:bodyPr/>
          <a:lstStyle/>
          <a:p>
            <a:endParaRPr lang="en-US"/>
          </a:p>
        </p:txBody>
      </p:sp>
      <p:sp>
        <p:nvSpPr>
          <p:cNvPr id="32780" name="Line 12"/>
          <p:cNvSpPr>
            <a:spLocks noChangeShapeType="1"/>
          </p:cNvSpPr>
          <p:nvPr/>
        </p:nvSpPr>
        <p:spPr bwMode="auto">
          <a:xfrm>
            <a:off x="3657600" y="4953000"/>
            <a:ext cx="3886200" cy="46038"/>
          </a:xfrm>
          <a:prstGeom prst="line">
            <a:avLst/>
          </a:prstGeom>
          <a:noFill/>
          <a:ln w="38100">
            <a:solidFill>
              <a:schemeClr val="tx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diamond(out)">
                                      <p:cBhvr>
                                        <p:cTn id="7" dur="2000"/>
                                        <p:tgtEl>
                                          <p:spTgt spid="3277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2777"/>
                                        </p:tgtEl>
                                        <p:attrNameLst>
                                          <p:attrName>style.visibility</p:attrName>
                                        </p:attrNameLst>
                                      </p:cBhvr>
                                      <p:to>
                                        <p:strVal val="visible"/>
                                      </p:to>
                                    </p:set>
                                    <p:animEffect transition="in" filter="diamond(out)">
                                      <p:cBhvr>
                                        <p:cTn id="12" dur="2000"/>
                                        <p:tgtEl>
                                          <p:spTgt spid="3277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2778"/>
                                        </p:tgtEl>
                                        <p:attrNameLst>
                                          <p:attrName>style.visibility</p:attrName>
                                        </p:attrNameLst>
                                      </p:cBhvr>
                                      <p:to>
                                        <p:strVal val="visible"/>
                                      </p:to>
                                    </p:set>
                                    <p:animEffect transition="in" filter="diamond(out)">
                                      <p:cBhvr>
                                        <p:cTn id="17" dur="2000"/>
                                        <p:tgtEl>
                                          <p:spTgt spid="3277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32779"/>
                                        </p:tgtEl>
                                        <p:attrNameLst>
                                          <p:attrName>style.visibility</p:attrName>
                                        </p:attrNameLst>
                                      </p:cBhvr>
                                      <p:to>
                                        <p:strVal val="visible"/>
                                      </p:to>
                                    </p:set>
                                    <p:animEffect transition="in" filter="diamond(out)">
                                      <p:cBhvr>
                                        <p:cTn id="22" dur="2000"/>
                                        <p:tgtEl>
                                          <p:spTgt spid="3277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32780"/>
                                        </p:tgtEl>
                                        <p:attrNameLst>
                                          <p:attrName>style.visibility</p:attrName>
                                        </p:attrNameLst>
                                      </p:cBhvr>
                                      <p:to>
                                        <p:strVal val="visible"/>
                                      </p:to>
                                    </p:set>
                                    <p:animEffect transition="in" filter="diamond(out)">
                                      <p:cBhvr>
                                        <p:cTn id="27" dur="20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animBg="1"/>
      <p:bldP spid="32778" grpId="0" animBg="1"/>
      <p:bldP spid="32779" grpId="0" animBg="1"/>
      <p:bldP spid="327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ChangeArrowheads="1"/>
          </p:cNvSpPr>
          <p:nvPr/>
        </p:nvSpPr>
        <p:spPr bwMode="auto">
          <a:xfrm>
            <a:off x="0" y="228600"/>
            <a:ext cx="8001000" cy="2308225"/>
          </a:xfrm>
          <a:prstGeom prst="rect">
            <a:avLst/>
          </a:prstGeom>
          <a:noFill/>
          <a:ln w="9525">
            <a:noFill/>
            <a:miter lim="800000"/>
            <a:headEnd/>
            <a:tailEnd/>
          </a:ln>
        </p:spPr>
        <p:txBody>
          <a:bodyPr>
            <a:spAutoFit/>
          </a:bodyPr>
          <a:lstStyle/>
          <a:p>
            <a:r>
              <a:rPr lang="en-US" sz="4800" b="1">
                <a:solidFill>
                  <a:srgbClr val="000099"/>
                </a:solidFill>
                <a:latin typeface=".VnTime" pitchFamily="34" charset="0"/>
              </a:rPr>
              <a:t>GhÐp c¸c tõ ng÷ ë cét A víi c¸c tõ ng÷ ë cét B ®Ó t¹o thµnh c©u kÓ </a:t>
            </a:r>
            <a:r>
              <a:rPr lang="en-US" sz="4800" b="1" i="1">
                <a:solidFill>
                  <a:srgbClr val="000099"/>
                </a:solidFill>
                <a:latin typeface=".VnTime" pitchFamily="34" charset="0"/>
              </a:rPr>
              <a:t>Ai lµm g×? </a:t>
            </a:r>
            <a:endParaRPr lang="en-US" sz="4800" b="1">
              <a:solidFill>
                <a:srgbClr val="000099"/>
              </a:solidFill>
              <a:latin typeface=".VnTime" pitchFamily="34" charset="0"/>
            </a:endParaRPr>
          </a:p>
        </p:txBody>
      </p:sp>
      <p:graphicFrame>
        <p:nvGraphicFramePr>
          <p:cNvPr id="33880" name="Group 88"/>
          <p:cNvGraphicFramePr>
            <a:graphicFrameLocks noGrp="1"/>
          </p:cNvGraphicFramePr>
          <p:nvPr/>
        </p:nvGraphicFramePr>
        <p:xfrm>
          <a:off x="76200" y="3048000"/>
          <a:ext cx="8915400" cy="3429000"/>
        </p:xfrm>
        <a:graphic>
          <a:graphicData uri="http://schemas.openxmlformats.org/drawingml/2006/table">
            <a:tbl>
              <a:tblPr/>
              <a:tblGrid>
                <a:gridCol w="3363913"/>
                <a:gridCol w="1408112"/>
                <a:gridCol w="4143375"/>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w="57150" cap="flat" cmpd="sng" algn="ctr">
                      <a:solidFill>
                        <a:srgbClr val="0000FF"/>
                      </a:solidFill>
                      <a:prstDash val="solid"/>
                      <a:round/>
                      <a:headEnd type="none" w="med" len="med"/>
                      <a:tailEnd type="none" w="med" len="med"/>
                    </a:lnT>
                    <a:lnB w="57150"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cap="fla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w="57150" cap="flat" cmpd="sng" algn="ctr">
                      <a:solidFill>
                        <a:srgbClr val="0000FF"/>
                      </a:solidFill>
                      <a:prstDash val="solid"/>
                      <a:round/>
                      <a:headEnd type="none" w="med" len="med"/>
                      <a:tailEnd type="none" w="med" len="med"/>
                    </a:lnT>
                    <a:lnB w="57150" cap="flat" cmpd="sng" algn="ctr">
                      <a:solidFill>
                        <a:srgbClr val="0000FF"/>
                      </a:solidFill>
                      <a:prstDash val="solid"/>
                      <a:round/>
                      <a:headEnd type="none" w="med" len="med"/>
                      <a:tailEnd type="none" w="med" len="med"/>
                    </a:lnB>
                    <a:lnTlToBr>
                      <a:noFill/>
                    </a:lnTlToBr>
                    <a:lnBlToTr>
                      <a:noFill/>
                    </a:lnBlToTr>
                    <a:solidFill>
                      <a:schemeClr val="bg1"/>
                    </a:solid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w="57150" cap="flat" cmpd="sng" algn="ctr">
                      <a:solidFill>
                        <a:srgbClr val="0000FF"/>
                      </a:solidFill>
                      <a:prstDash val="solid"/>
                      <a:round/>
                      <a:headEnd type="none" w="med" len="med"/>
                      <a:tailEnd type="none" w="med" len="med"/>
                    </a:lnT>
                    <a:lnB w="57150"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w="57150" cap="flat" cmpd="sng" algn="ctr">
                      <a:solidFill>
                        <a:srgbClr val="0000FF"/>
                      </a:solidFill>
                      <a:prstDash val="solid"/>
                      <a:round/>
                      <a:headEnd type="none" w="med" len="med"/>
                      <a:tailEnd type="none" w="med" len="med"/>
                    </a:lnT>
                    <a:lnB w="57150" cap="flat" cmpd="sng" algn="ctr">
                      <a:solidFill>
                        <a:srgbClr val="0000FF"/>
                      </a:solidFill>
                      <a:prstDash val="solid"/>
                      <a:round/>
                      <a:headEnd type="none" w="med" len="med"/>
                      <a:tailEnd type="none" w="med" len="med"/>
                    </a:lnB>
                    <a:lnTlToBr>
                      <a:noFill/>
                    </a:lnTlToBr>
                    <a:lnBlToTr>
                      <a:noFill/>
                    </a:lnBlToTr>
                    <a:solidFill>
                      <a:schemeClr val="bg1"/>
                    </a:solid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w="57150" cap="flat" cmpd="sng" algn="ctr">
                      <a:solidFill>
                        <a:srgbClr val="0000FF"/>
                      </a:solidFill>
                      <a:prstDash val="solid"/>
                      <a:round/>
                      <a:headEnd type="none" w="med" len="med"/>
                      <a:tailEnd type="none" w="med" len="med"/>
                    </a:lnT>
                    <a:lnB w="57150"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a:noFill/>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57150" cap="flat" cmpd="sng" algn="ctr">
                      <a:solidFill>
                        <a:srgbClr val="0000FF"/>
                      </a:solidFill>
                      <a:prstDash val="solid"/>
                      <a:round/>
                      <a:headEnd type="none" w="med" len="med"/>
                      <a:tailEnd type="none" w="med" len="med"/>
                    </a:lnL>
                    <a:lnR w="57150" cap="flat" cmpd="sng" algn="ctr">
                      <a:solidFill>
                        <a:srgbClr val="0000FF"/>
                      </a:solidFill>
                      <a:prstDash val="solid"/>
                      <a:round/>
                      <a:headEnd type="none" w="med" len="med"/>
                      <a:tailEnd type="none" w="med" len="med"/>
                    </a:lnR>
                    <a:lnT w="57150" cap="flat" cmpd="sng" algn="ctr">
                      <a:solidFill>
                        <a:srgbClr val="0000FF"/>
                      </a:solidFill>
                      <a:prstDash val="solid"/>
                      <a:round/>
                      <a:headEnd type="none" w="med" len="med"/>
                      <a:tailEnd type="none" w="med" len="med"/>
                    </a:lnT>
                    <a:lnB w="57150" cap="flat" cmpd="sng" algn="ctr">
                      <a:solidFill>
                        <a:srgbClr val="0000FF"/>
                      </a:solidFill>
                      <a:prstDash val="solid"/>
                      <a:round/>
                      <a:headEnd type="none" w="med" len="med"/>
                      <a:tailEnd type="none" w="med" len="med"/>
                    </a:lnB>
                    <a:lnTlToBr>
                      <a:noFill/>
                    </a:lnTlToBr>
                    <a:lnBlToTr>
                      <a:noFill/>
                    </a:lnBlToTr>
                    <a:solidFill>
                      <a:schemeClr val="bg1"/>
                    </a:solidFill>
                  </a:tcPr>
                </a:tc>
              </a:tr>
            </a:tbl>
          </a:graphicData>
        </a:graphic>
      </p:graphicFrame>
      <p:sp>
        <p:nvSpPr>
          <p:cNvPr id="33838" name="Text Box 46"/>
          <p:cNvSpPr txBox="1">
            <a:spLocks noChangeArrowheads="1"/>
          </p:cNvSpPr>
          <p:nvPr/>
        </p:nvSpPr>
        <p:spPr bwMode="auto">
          <a:xfrm>
            <a:off x="457200" y="3200400"/>
            <a:ext cx="3048000" cy="671513"/>
          </a:xfrm>
          <a:prstGeom prst="rect">
            <a:avLst/>
          </a:prstGeom>
          <a:noFill/>
          <a:ln w="9525">
            <a:noFill/>
            <a:miter lim="800000"/>
            <a:headEnd/>
            <a:tailEnd/>
          </a:ln>
        </p:spPr>
        <p:txBody>
          <a:bodyPr>
            <a:spAutoFit/>
          </a:bodyPr>
          <a:lstStyle/>
          <a:p>
            <a:pPr>
              <a:spcBef>
                <a:spcPct val="50000"/>
              </a:spcBef>
            </a:pPr>
            <a:r>
              <a:rPr lang="en-US" sz="3800" b="1">
                <a:solidFill>
                  <a:srgbClr val="0000FF"/>
                </a:solidFill>
                <a:latin typeface=".VnTime" pitchFamily="34" charset="0"/>
              </a:rPr>
              <a:t>§µn cß tr¾ng</a:t>
            </a:r>
          </a:p>
        </p:txBody>
      </p:sp>
      <p:sp>
        <p:nvSpPr>
          <p:cNvPr id="33867" name="Text Box 75"/>
          <p:cNvSpPr txBox="1">
            <a:spLocks noChangeArrowheads="1"/>
          </p:cNvSpPr>
          <p:nvPr/>
        </p:nvSpPr>
        <p:spPr bwMode="auto">
          <a:xfrm>
            <a:off x="838200" y="4267200"/>
            <a:ext cx="2133600" cy="671513"/>
          </a:xfrm>
          <a:prstGeom prst="rect">
            <a:avLst/>
          </a:prstGeom>
          <a:noFill/>
          <a:ln w="9525">
            <a:noFill/>
            <a:miter lim="800000"/>
            <a:headEnd/>
            <a:tailEnd/>
          </a:ln>
        </p:spPr>
        <p:txBody>
          <a:bodyPr>
            <a:spAutoFit/>
          </a:bodyPr>
          <a:lstStyle/>
          <a:p>
            <a:pPr>
              <a:spcBef>
                <a:spcPct val="50000"/>
              </a:spcBef>
            </a:pPr>
            <a:r>
              <a:rPr lang="en-US" sz="3800" b="1">
                <a:solidFill>
                  <a:srgbClr val="0000FF"/>
                </a:solidFill>
                <a:latin typeface=".VnTime" pitchFamily="34" charset="0"/>
              </a:rPr>
              <a:t>Bµ em</a:t>
            </a:r>
          </a:p>
        </p:txBody>
      </p:sp>
      <p:sp>
        <p:nvSpPr>
          <p:cNvPr id="33868" name="Text Box 76"/>
          <p:cNvSpPr txBox="1">
            <a:spLocks noChangeArrowheads="1"/>
          </p:cNvSpPr>
          <p:nvPr/>
        </p:nvSpPr>
        <p:spPr bwMode="auto">
          <a:xfrm>
            <a:off x="838200" y="5562600"/>
            <a:ext cx="2057400" cy="671513"/>
          </a:xfrm>
          <a:prstGeom prst="rect">
            <a:avLst/>
          </a:prstGeom>
          <a:noFill/>
          <a:ln w="9525">
            <a:noFill/>
            <a:miter lim="800000"/>
            <a:headEnd/>
            <a:tailEnd/>
          </a:ln>
        </p:spPr>
        <p:txBody>
          <a:bodyPr>
            <a:spAutoFit/>
          </a:bodyPr>
          <a:lstStyle/>
          <a:p>
            <a:pPr>
              <a:spcBef>
                <a:spcPct val="50000"/>
              </a:spcBef>
            </a:pPr>
            <a:r>
              <a:rPr lang="en-US" sz="3800" b="1">
                <a:solidFill>
                  <a:srgbClr val="0000FF"/>
                </a:solidFill>
                <a:latin typeface=".VnTime" pitchFamily="34" charset="0"/>
              </a:rPr>
              <a:t>Bé ®éi</a:t>
            </a:r>
          </a:p>
        </p:txBody>
      </p:sp>
      <p:sp>
        <p:nvSpPr>
          <p:cNvPr id="33869" name="Text Box 77"/>
          <p:cNvSpPr txBox="1">
            <a:spLocks noChangeArrowheads="1"/>
          </p:cNvSpPr>
          <p:nvPr/>
        </p:nvSpPr>
        <p:spPr bwMode="auto">
          <a:xfrm>
            <a:off x="5029200" y="3124200"/>
            <a:ext cx="3962400" cy="671513"/>
          </a:xfrm>
          <a:prstGeom prst="rect">
            <a:avLst/>
          </a:prstGeom>
          <a:noFill/>
          <a:ln w="9525">
            <a:noFill/>
            <a:miter lim="800000"/>
            <a:headEnd/>
            <a:tailEnd/>
          </a:ln>
        </p:spPr>
        <p:txBody>
          <a:bodyPr>
            <a:spAutoFit/>
          </a:bodyPr>
          <a:lstStyle/>
          <a:p>
            <a:pPr>
              <a:spcBef>
                <a:spcPct val="50000"/>
              </a:spcBef>
            </a:pPr>
            <a:r>
              <a:rPr lang="en-US" sz="3800" b="1">
                <a:solidFill>
                  <a:srgbClr val="0000FF"/>
                </a:solidFill>
                <a:latin typeface=".VnTime" pitchFamily="34" charset="0"/>
              </a:rPr>
              <a:t>kÓ chuyÖn cæ tÝch</a:t>
            </a:r>
          </a:p>
        </p:txBody>
      </p:sp>
      <p:sp>
        <p:nvSpPr>
          <p:cNvPr id="33871" name="Text Box 79"/>
          <p:cNvSpPr txBox="1">
            <a:spLocks noChangeArrowheads="1"/>
          </p:cNvSpPr>
          <p:nvPr/>
        </p:nvSpPr>
        <p:spPr bwMode="auto">
          <a:xfrm>
            <a:off x="5105400" y="4267200"/>
            <a:ext cx="4038600" cy="671513"/>
          </a:xfrm>
          <a:prstGeom prst="rect">
            <a:avLst/>
          </a:prstGeom>
          <a:noFill/>
          <a:ln w="9525">
            <a:noFill/>
            <a:miter lim="800000"/>
            <a:headEnd/>
            <a:tailEnd/>
          </a:ln>
        </p:spPr>
        <p:txBody>
          <a:bodyPr>
            <a:spAutoFit/>
          </a:bodyPr>
          <a:lstStyle/>
          <a:p>
            <a:pPr>
              <a:spcBef>
                <a:spcPct val="50000"/>
              </a:spcBef>
            </a:pPr>
            <a:r>
              <a:rPr lang="en-US" sz="3800" b="1">
                <a:solidFill>
                  <a:srgbClr val="0000FF"/>
                </a:solidFill>
                <a:latin typeface=".VnTime" pitchFamily="34" charset="0"/>
              </a:rPr>
              <a:t>gióp d©n gÆt lóa</a:t>
            </a:r>
          </a:p>
        </p:txBody>
      </p:sp>
      <p:sp>
        <p:nvSpPr>
          <p:cNvPr id="33872" name="Text Box 80"/>
          <p:cNvSpPr txBox="1">
            <a:spLocks noChangeArrowheads="1"/>
          </p:cNvSpPr>
          <p:nvPr/>
        </p:nvSpPr>
        <p:spPr bwMode="auto">
          <a:xfrm>
            <a:off x="4876800" y="5257800"/>
            <a:ext cx="4114800" cy="1250950"/>
          </a:xfrm>
          <a:prstGeom prst="rect">
            <a:avLst/>
          </a:prstGeom>
          <a:noFill/>
          <a:ln w="9525">
            <a:noFill/>
            <a:miter lim="800000"/>
            <a:headEnd/>
            <a:tailEnd/>
          </a:ln>
        </p:spPr>
        <p:txBody>
          <a:bodyPr>
            <a:spAutoFit/>
          </a:bodyPr>
          <a:lstStyle/>
          <a:p>
            <a:pPr>
              <a:spcBef>
                <a:spcPct val="50000"/>
              </a:spcBef>
            </a:pPr>
            <a:r>
              <a:rPr lang="en-US" sz="3800" b="1">
                <a:solidFill>
                  <a:srgbClr val="0000FF"/>
                </a:solidFill>
                <a:latin typeface=".VnTime" pitchFamily="34" charset="0"/>
              </a:rPr>
              <a:t>bay l­în trªn c¸nh       	®ång</a:t>
            </a:r>
          </a:p>
        </p:txBody>
      </p:sp>
      <p:sp>
        <p:nvSpPr>
          <p:cNvPr id="33876" name="Line 84"/>
          <p:cNvSpPr>
            <a:spLocks noChangeShapeType="1"/>
          </p:cNvSpPr>
          <p:nvPr/>
        </p:nvSpPr>
        <p:spPr bwMode="auto">
          <a:xfrm>
            <a:off x="3429000" y="3657600"/>
            <a:ext cx="1371600" cy="2209800"/>
          </a:xfrm>
          <a:prstGeom prst="line">
            <a:avLst/>
          </a:prstGeom>
          <a:noFill/>
          <a:ln w="57150">
            <a:solidFill>
              <a:schemeClr val="tx2"/>
            </a:solidFill>
            <a:round/>
            <a:headEnd/>
            <a:tailEnd type="triangle" w="med" len="med"/>
          </a:ln>
        </p:spPr>
        <p:txBody>
          <a:bodyPr/>
          <a:lstStyle/>
          <a:p>
            <a:endParaRPr lang="en-US"/>
          </a:p>
        </p:txBody>
      </p:sp>
      <p:sp>
        <p:nvSpPr>
          <p:cNvPr id="33877" name="Line 85"/>
          <p:cNvSpPr>
            <a:spLocks noChangeShapeType="1"/>
          </p:cNvSpPr>
          <p:nvPr/>
        </p:nvSpPr>
        <p:spPr bwMode="auto">
          <a:xfrm flipV="1">
            <a:off x="3429000" y="3505200"/>
            <a:ext cx="1447800" cy="1295400"/>
          </a:xfrm>
          <a:prstGeom prst="line">
            <a:avLst/>
          </a:prstGeom>
          <a:noFill/>
          <a:ln w="57150">
            <a:solidFill>
              <a:schemeClr val="tx2"/>
            </a:solidFill>
            <a:round/>
            <a:headEnd/>
            <a:tailEnd type="triangle" w="med" len="med"/>
          </a:ln>
        </p:spPr>
        <p:txBody>
          <a:bodyPr/>
          <a:lstStyle/>
          <a:p>
            <a:endParaRPr lang="en-US"/>
          </a:p>
        </p:txBody>
      </p:sp>
      <p:sp>
        <p:nvSpPr>
          <p:cNvPr id="33878" name="Line 86"/>
          <p:cNvSpPr>
            <a:spLocks noChangeShapeType="1"/>
          </p:cNvSpPr>
          <p:nvPr/>
        </p:nvSpPr>
        <p:spPr bwMode="auto">
          <a:xfrm flipV="1">
            <a:off x="3429000" y="4724400"/>
            <a:ext cx="1447800" cy="1143000"/>
          </a:xfrm>
          <a:prstGeom prst="line">
            <a:avLst/>
          </a:prstGeom>
          <a:noFill/>
          <a:ln w="57150">
            <a:solidFill>
              <a:schemeClr val="tx2"/>
            </a:solidFill>
            <a:round/>
            <a:headEnd/>
            <a:tailEnd type="triangle" w="med" len="med"/>
          </a:ln>
        </p:spPr>
        <p:txBody>
          <a:bodyPr/>
          <a:lstStyle/>
          <a:p>
            <a:endParaRPr lang="en-US"/>
          </a:p>
        </p:txBody>
      </p:sp>
      <p:sp>
        <p:nvSpPr>
          <p:cNvPr id="14370" name="Text Box 36"/>
          <p:cNvSpPr txBox="1">
            <a:spLocks noChangeArrowheads="1"/>
          </p:cNvSpPr>
          <p:nvPr/>
        </p:nvSpPr>
        <p:spPr bwMode="auto">
          <a:xfrm>
            <a:off x="6096000" y="2514600"/>
            <a:ext cx="1600200" cy="366713"/>
          </a:xfrm>
          <a:prstGeom prst="rect">
            <a:avLst/>
          </a:prstGeom>
          <a:noFill/>
          <a:ln w="9525">
            <a:noFill/>
            <a:miter lim="800000"/>
            <a:headEnd/>
            <a:tailEnd/>
          </a:ln>
        </p:spPr>
        <p:txBody>
          <a:bodyPr>
            <a:spAutoFit/>
          </a:bodyPr>
          <a:lstStyle/>
          <a:p>
            <a:pPr>
              <a:spcBef>
                <a:spcPct val="50000"/>
              </a:spcBef>
            </a:pPr>
            <a:endParaRPr lang="en-US"/>
          </a:p>
        </p:txBody>
      </p:sp>
      <p:sp>
        <p:nvSpPr>
          <p:cNvPr id="14371" name="Text Box 37"/>
          <p:cNvSpPr txBox="1">
            <a:spLocks noChangeArrowheads="1"/>
          </p:cNvSpPr>
          <p:nvPr/>
        </p:nvSpPr>
        <p:spPr bwMode="auto">
          <a:xfrm>
            <a:off x="990600" y="2514600"/>
            <a:ext cx="1600200" cy="366713"/>
          </a:xfrm>
          <a:prstGeom prst="rect">
            <a:avLst/>
          </a:prstGeom>
          <a:noFill/>
          <a:ln w="9525">
            <a:noFill/>
            <a:miter lim="800000"/>
            <a:headEnd/>
            <a:tailEnd/>
          </a:ln>
        </p:spPr>
        <p:txBody>
          <a:bodyPr>
            <a:spAutoFit/>
          </a:bodyPr>
          <a:lstStyle/>
          <a:p>
            <a:pPr>
              <a:spcBef>
                <a:spcPct val="50000"/>
              </a:spcBef>
            </a:pPr>
            <a:endParaRPr lang="en-US"/>
          </a:p>
        </p:txBody>
      </p:sp>
      <p:sp>
        <p:nvSpPr>
          <p:cNvPr id="14372" name="Text Box 38"/>
          <p:cNvSpPr txBox="1">
            <a:spLocks noChangeArrowheads="1"/>
          </p:cNvSpPr>
          <p:nvPr/>
        </p:nvSpPr>
        <p:spPr bwMode="auto">
          <a:xfrm>
            <a:off x="838200" y="2514600"/>
            <a:ext cx="2438400" cy="366713"/>
          </a:xfrm>
          <a:prstGeom prst="rect">
            <a:avLst/>
          </a:prstGeom>
          <a:noFill/>
          <a:ln w="9525">
            <a:noFill/>
            <a:miter lim="800000"/>
            <a:headEnd/>
            <a:tailEnd/>
          </a:ln>
        </p:spPr>
        <p:txBody>
          <a:bodyPr>
            <a:spAutoFit/>
          </a:bodyPr>
          <a:lstStyle/>
          <a:p>
            <a:pPr>
              <a:spcBef>
                <a:spcPct val="50000"/>
              </a:spcBef>
            </a:pPr>
            <a:endParaRPr lang="en-US"/>
          </a:p>
        </p:txBody>
      </p:sp>
      <p:sp>
        <p:nvSpPr>
          <p:cNvPr id="14373" name="Text Box 39"/>
          <p:cNvSpPr txBox="1">
            <a:spLocks noChangeArrowheads="1"/>
          </p:cNvSpPr>
          <p:nvPr/>
        </p:nvSpPr>
        <p:spPr bwMode="auto">
          <a:xfrm>
            <a:off x="990600" y="2362200"/>
            <a:ext cx="1676400" cy="579438"/>
          </a:xfrm>
          <a:prstGeom prst="rect">
            <a:avLst/>
          </a:prstGeom>
          <a:noFill/>
          <a:ln w="9525">
            <a:noFill/>
            <a:miter lim="800000"/>
            <a:headEnd/>
            <a:tailEnd/>
          </a:ln>
        </p:spPr>
        <p:txBody>
          <a:bodyPr>
            <a:spAutoFit/>
          </a:bodyPr>
          <a:lstStyle/>
          <a:p>
            <a:pPr algn="ctr">
              <a:spcBef>
                <a:spcPct val="50000"/>
              </a:spcBef>
            </a:pPr>
            <a:r>
              <a:rPr lang="en-US" sz="3200" b="1">
                <a:solidFill>
                  <a:schemeClr val="tx2"/>
                </a:solidFill>
              </a:rPr>
              <a:t>A</a:t>
            </a:r>
          </a:p>
        </p:txBody>
      </p:sp>
      <p:sp>
        <p:nvSpPr>
          <p:cNvPr id="14374" name="Text Box 40"/>
          <p:cNvSpPr txBox="1">
            <a:spLocks noChangeArrowheads="1"/>
          </p:cNvSpPr>
          <p:nvPr/>
        </p:nvSpPr>
        <p:spPr bwMode="auto">
          <a:xfrm>
            <a:off x="5715000" y="2362200"/>
            <a:ext cx="2362200" cy="579438"/>
          </a:xfrm>
          <a:prstGeom prst="rect">
            <a:avLst/>
          </a:prstGeom>
          <a:noFill/>
          <a:ln w="9525">
            <a:noFill/>
            <a:miter lim="800000"/>
            <a:headEnd/>
            <a:tailEnd/>
          </a:ln>
        </p:spPr>
        <p:txBody>
          <a:bodyPr>
            <a:spAutoFit/>
          </a:bodyPr>
          <a:lstStyle/>
          <a:p>
            <a:pPr algn="ctr">
              <a:spcBef>
                <a:spcPct val="50000"/>
              </a:spcBef>
            </a:pPr>
            <a:r>
              <a:rPr lang="en-US" sz="3200" b="1">
                <a:solidFill>
                  <a:schemeClr val="tx2"/>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linds(horizontal)">
                                      <p:cBhvr>
                                        <p:cTn id="7" dur="5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3880"/>
                                        </p:tgtEl>
                                        <p:attrNameLst>
                                          <p:attrName>style.visibility</p:attrName>
                                        </p:attrNameLst>
                                      </p:cBhvr>
                                      <p:to>
                                        <p:strVal val="visible"/>
                                      </p:to>
                                    </p:set>
                                    <p:animEffect transition="in" filter="checkerboard(across)">
                                      <p:cBhvr>
                                        <p:cTn id="12" dur="500"/>
                                        <p:tgtEl>
                                          <p:spTgt spid="33880"/>
                                        </p:tgtEl>
                                      </p:cBhvr>
                                    </p:animEffec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3838"/>
                                        </p:tgtEl>
                                        <p:attrNameLst>
                                          <p:attrName>style.visibility</p:attrName>
                                        </p:attrNameLst>
                                      </p:cBhvr>
                                      <p:to>
                                        <p:strVal val="visible"/>
                                      </p:to>
                                    </p:set>
                                    <p:animEffect transition="in" filter="diamond(in)">
                                      <p:cBhvr>
                                        <p:cTn id="16" dur="2000"/>
                                        <p:tgtEl>
                                          <p:spTgt spid="33838"/>
                                        </p:tgtEl>
                                      </p:cBhvr>
                                    </p:animEffect>
                                  </p:childTnLst>
                                </p:cTn>
                              </p:par>
                            </p:childTnLst>
                          </p:cTn>
                        </p:par>
                        <p:par>
                          <p:cTn id="17" fill="hold">
                            <p:stCondLst>
                              <p:cond delay="2500"/>
                            </p:stCondLst>
                            <p:childTnLst>
                              <p:par>
                                <p:cTn id="18" presetID="8" presetClass="entr" presetSubtype="16" fill="hold" grpId="0" nodeType="afterEffect">
                                  <p:stCondLst>
                                    <p:cond delay="0"/>
                                  </p:stCondLst>
                                  <p:childTnLst>
                                    <p:set>
                                      <p:cBhvr>
                                        <p:cTn id="19" dur="1" fill="hold">
                                          <p:stCondLst>
                                            <p:cond delay="0"/>
                                          </p:stCondLst>
                                        </p:cTn>
                                        <p:tgtEl>
                                          <p:spTgt spid="33867"/>
                                        </p:tgtEl>
                                        <p:attrNameLst>
                                          <p:attrName>style.visibility</p:attrName>
                                        </p:attrNameLst>
                                      </p:cBhvr>
                                      <p:to>
                                        <p:strVal val="visible"/>
                                      </p:to>
                                    </p:set>
                                    <p:animEffect transition="in" filter="diamond(in)">
                                      <p:cBhvr>
                                        <p:cTn id="20" dur="2000"/>
                                        <p:tgtEl>
                                          <p:spTgt spid="33867"/>
                                        </p:tgtEl>
                                      </p:cBhvr>
                                    </p:animEffect>
                                  </p:childTnLst>
                                </p:cTn>
                              </p:par>
                            </p:childTnLst>
                          </p:cTn>
                        </p:par>
                        <p:par>
                          <p:cTn id="21" fill="hold">
                            <p:stCondLst>
                              <p:cond delay="4500"/>
                            </p:stCondLst>
                            <p:childTnLst>
                              <p:par>
                                <p:cTn id="22" presetID="8" presetClass="entr" presetSubtype="16" fill="hold" grpId="0" nodeType="afterEffect">
                                  <p:stCondLst>
                                    <p:cond delay="0"/>
                                  </p:stCondLst>
                                  <p:childTnLst>
                                    <p:set>
                                      <p:cBhvr>
                                        <p:cTn id="23" dur="1" fill="hold">
                                          <p:stCondLst>
                                            <p:cond delay="0"/>
                                          </p:stCondLst>
                                        </p:cTn>
                                        <p:tgtEl>
                                          <p:spTgt spid="33868"/>
                                        </p:tgtEl>
                                        <p:attrNameLst>
                                          <p:attrName>style.visibility</p:attrName>
                                        </p:attrNameLst>
                                      </p:cBhvr>
                                      <p:to>
                                        <p:strVal val="visible"/>
                                      </p:to>
                                    </p:set>
                                    <p:animEffect transition="in" filter="diamond(in)">
                                      <p:cBhvr>
                                        <p:cTn id="24" dur="2000"/>
                                        <p:tgtEl>
                                          <p:spTgt spid="33868"/>
                                        </p:tgtEl>
                                      </p:cBhvr>
                                    </p:animEffect>
                                  </p:childTnLst>
                                </p:cTn>
                              </p:par>
                            </p:childTnLst>
                          </p:cTn>
                        </p:par>
                        <p:par>
                          <p:cTn id="25" fill="hold">
                            <p:stCondLst>
                              <p:cond delay="6500"/>
                            </p:stCondLst>
                            <p:childTnLst>
                              <p:par>
                                <p:cTn id="26" presetID="8" presetClass="entr" presetSubtype="16" fill="hold" grpId="0" nodeType="afterEffect">
                                  <p:stCondLst>
                                    <p:cond delay="0"/>
                                  </p:stCondLst>
                                  <p:childTnLst>
                                    <p:set>
                                      <p:cBhvr>
                                        <p:cTn id="27" dur="1" fill="hold">
                                          <p:stCondLst>
                                            <p:cond delay="0"/>
                                          </p:stCondLst>
                                        </p:cTn>
                                        <p:tgtEl>
                                          <p:spTgt spid="33869"/>
                                        </p:tgtEl>
                                        <p:attrNameLst>
                                          <p:attrName>style.visibility</p:attrName>
                                        </p:attrNameLst>
                                      </p:cBhvr>
                                      <p:to>
                                        <p:strVal val="visible"/>
                                      </p:to>
                                    </p:set>
                                    <p:animEffect transition="in" filter="diamond(in)">
                                      <p:cBhvr>
                                        <p:cTn id="28" dur="2000"/>
                                        <p:tgtEl>
                                          <p:spTgt spid="33869"/>
                                        </p:tgtEl>
                                      </p:cBhvr>
                                    </p:animEffect>
                                  </p:childTnLst>
                                </p:cTn>
                              </p:par>
                            </p:childTnLst>
                          </p:cTn>
                        </p:par>
                        <p:par>
                          <p:cTn id="29" fill="hold">
                            <p:stCondLst>
                              <p:cond delay="8500"/>
                            </p:stCondLst>
                            <p:childTnLst>
                              <p:par>
                                <p:cTn id="30" presetID="8" presetClass="entr" presetSubtype="16" fill="hold" grpId="0" nodeType="afterEffect">
                                  <p:stCondLst>
                                    <p:cond delay="0"/>
                                  </p:stCondLst>
                                  <p:childTnLst>
                                    <p:set>
                                      <p:cBhvr>
                                        <p:cTn id="31" dur="1" fill="hold">
                                          <p:stCondLst>
                                            <p:cond delay="0"/>
                                          </p:stCondLst>
                                        </p:cTn>
                                        <p:tgtEl>
                                          <p:spTgt spid="33871"/>
                                        </p:tgtEl>
                                        <p:attrNameLst>
                                          <p:attrName>style.visibility</p:attrName>
                                        </p:attrNameLst>
                                      </p:cBhvr>
                                      <p:to>
                                        <p:strVal val="visible"/>
                                      </p:to>
                                    </p:set>
                                    <p:animEffect transition="in" filter="diamond(in)">
                                      <p:cBhvr>
                                        <p:cTn id="32" dur="2000"/>
                                        <p:tgtEl>
                                          <p:spTgt spid="33871"/>
                                        </p:tgtEl>
                                      </p:cBhvr>
                                    </p:animEffect>
                                  </p:childTnLst>
                                </p:cTn>
                              </p:par>
                            </p:childTnLst>
                          </p:cTn>
                        </p:par>
                        <p:par>
                          <p:cTn id="33" fill="hold">
                            <p:stCondLst>
                              <p:cond delay="10500"/>
                            </p:stCondLst>
                            <p:childTnLst>
                              <p:par>
                                <p:cTn id="34" presetID="8" presetClass="entr" presetSubtype="16" fill="hold" grpId="0" nodeType="afterEffect">
                                  <p:stCondLst>
                                    <p:cond delay="0"/>
                                  </p:stCondLst>
                                  <p:childTnLst>
                                    <p:set>
                                      <p:cBhvr>
                                        <p:cTn id="35" dur="1" fill="hold">
                                          <p:stCondLst>
                                            <p:cond delay="0"/>
                                          </p:stCondLst>
                                        </p:cTn>
                                        <p:tgtEl>
                                          <p:spTgt spid="33872"/>
                                        </p:tgtEl>
                                        <p:attrNameLst>
                                          <p:attrName>style.visibility</p:attrName>
                                        </p:attrNameLst>
                                      </p:cBhvr>
                                      <p:to>
                                        <p:strVal val="visible"/>
                                      </p:to>
                                    </p:set>
                                    <p:animEffect transition="in" filter="diamond(in)">
                                      <p:cBhvr>
                                        <p:cTn id="36" dur="2000"/>
                                        <p:tgtEl>
                                          <p:spTgt spid="3387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3876"/>
                                        </p:tgtEl>
                                        <p:attrNameLst>
                                          <p:attrName>style.visibility</p:attrName>
                                        </p:attrNameLst>
                                      </p:cBhvr>
                                      <p:to>
                                        <p:strVal val="visible"/>
                                      </p:to>
                                    </p:set>
                                    <p:animEffect transition="in" filter="wipe(left)">
                                      <p:cBhvr>
                                        <p:cTn id="41" dur="500"/>
                                        <p:tgtEl>
                                          <p:spTgt spid="3387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877"/>
                                        </p:tgtEl>
                                        <p:attrNameLst>
                                          <p:attrName>style.visibility</p:attrName>
                                        </p:attrNameLst>
                                      </p:cBhvr>
                                      <p:to>
                                        <p:strVal val="visible"/>
                                      </p:to>
                                    </p:set>
                                    <p:animEffect transition="in" filter="wipe(left)">
                                      <p:cBhvr>
                                        <p:cTn id="46" dur="500"/>
                                        <p:tgtEl>
                                          <p:spTgt spid="3387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3878"/>
                                        </p:tgtEl>
                                        <p:attrNameLst>
                                          <p:attrName>style.visibility</p:attrName>
                                        </p:attrNameLst>
                                      </p:cBhvr>
                                      <p:to>
                                        <p:strVal val="visible"/>
                                      </p:to>
                                    </p:set>
                                    <p:animEffect transition="in" filter="wipe(left)">
                                      <p:cBhvr>
                                        <p:cTn id="51" dur="500"/>
                                        <p:tgtEl>
                                          <p:spTgt spid="33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38" grpId="0"/>
      <p:bldP spid="33867" grpId="0"/>
      <p:bldP spid="33868" grpId="0"/>
      <p:bldP spid="33869" grpId="0"/>
      <p:bldP spid="33871" grpId="0"/>
      <p:bldP spid="33872" grpId="0"/>
      <p:bldP spid="33876" grpId="0" animBg="1"/>
      <p:bldP spid="33877" grpId="0" animBg="1"/>
      <p:bldP spid="338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DSCN4908"/>
          <p:cNvPicPr>
            <a:picLocks noChangeAspect="1" noChangeArrowheads="1"/>
          </p:cNvPicPr>
          <p:nvPr/>
        </p:nvPicPr>
        <p:blipFill>
          <a:blip r:embed="rId2"/>
          <a:srcRect l="4768" t="26701" b="17351"/>
          <a:stretch>
            <a:fillRect/>
          </a:stretch>
        </p:blipFill>
        <p:spPr bwMode="auto">
          <a:xfrm>
            <a:off x="0" y="1371600"/>
            <a:ext cx="9144000" cy="5486400"/>
          </a:xfrm>
          <a:prstGeom prst="rect">
            <a:avLst/>
          </a:prstGeom>
          <a:noFill/>
          <a:ln w="9525">
            <a:noFill/>
            <a:miter lim="800000"/>
            <a:headEnd/>
            <a:tailEnd/>
          </a:ln>
        </p:spPr>
      </p:pic>
      <p:sp>
        <p:nvSpPr>
          <p:cNvPr id="15363" name="Rectangle 6"/>
          <p:cNvSpPr>
            <a:spLocks noChangeArrowheads="1"/>
          </p:cNvSpPr>
          <p:nvPr/>
        </p:nvSpPr>
        <p:spPr bwMode="auto">
          <a:xfrm>
            <a:off x="0" y="0"/>
            <a:ext cx="7772400" cy="1308100"/>
          </a:xfrm>
          <a:prstGeom prst="rect">
            <a:avLst/>
          </a:prstGeom>
          <a:noFill/>
          <a:ln w="9525">
            <a:noFill/>
            <a:miter lim="800000"/>
            <a:headEnd/>
            <a:tailEnd/>
          </a:ln>
        </p:spPr>
        <p:txBody>
          <a:bodyPr>
            <a:spAutoFit/>
          </a:bodyPr>
          <a:lstStyle/>
          <a:p>
            <a:pPr algn="just">
              <a:lnSpc>
                <a:spcPct val="150000"/>
              </a:lnSpc>
            </a:pPr>
            <a:r>
              <a:rPr lang="en-US" sz="2000" b="1">
                <a:solidFill>
                  <a:srgbClr val="000099"/>
                </a:solidFill>
                <a:latin typeface=".VnTime" pitchFamily="34" charset="0"/>
              </a:rPr>
              <a:t> </a:t>
            </a:r>
            <a:r>
              <a:rPr lang="en-US" sz="2800" b="1">
                <a:solidFill>
                  <a:srgbClr val="000099"/>
                </a:solidFill>
                <a:latin typeface=".VnTime" pitchFamily="34" charset="0"/>
              </a:rPr>
              <a:t>Quan s¸t tranh vÏ råi nãi tõ 3 ®Õn 5 c©u kÓ </a:t>
            </a:r>
            <a:r>
              <a:rPr lang="en-US" sz="2800" b="1" i="1">
                <a:solidFill>
                  <a:srgbClr val="000099"/>
                </a:solidFill>
                <a:latin typeface=".VnTime" pitchFamily="34" charset="0"/>
              </a:rPr>
              <a:t>Ai lµm g×?  </a:t>
            </a:r>
            <a:r>
              <a:rPr lang="en-US" sz="2800" b="1">
                <a:solidFill>
                  <a:srgbClr val="000099"/>
                </a:solidFill>
                <a:latin typeface=".VnTime" pitchFamily="34" charset="0"/>
              </a:rPr>
              <a:t>Miªu t¶ ho¹t ®éng cña c¸c nh©n vËt trong tranh.</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972"/>
  <p:tag name="VIOLETTITLE" val="vị ngữ trong câu kể ai làm gì"/>
  <p:tag name="VIOLETLESSON" val="33"/>
  <p:tag name="VIOLETCATID" val="8049778"/>
  <p:tag name="VIOLETSUBJECT" val="Luyện từ và câu 4"/>
  <p:tag name="VIOLETAUTHORID" val="684931"/>
  <p:tag name="VIOLETAUTHORNAME" val="Nguyễn Tuấn"/>
  <p:tag name="VIOLETAUTHORAVATAR" val="no_avatar.jpg"/>
  <p:tag name="VIOLETAUTHORADDRESS" val="Trường THCS Bình Chánh - Hồ Chí Minh"/>
  <p:tag name="VIOLETDATE" val="2011-12-14 12:51:26"/>
  <p:tag name="VIOLETHIT" val="514"/>
  <p:tag name="VIOLETLIKE" val="0"/>
  <p:tag name="MMPROD_NEXTUNIQUEID" val="10016"/>
  <p:tag name="MMPROD_UIDATA" val="&lt;database version=&quot;7.0&quot;&gt;&lt;object type=&quot;1&quot; unique_id=&quot;10001&quot;&gt;&lt;object type=&quot;2&quot; unique_id=&quot;10600&quot;&gt;&lt;object type=&quot;3&quot; unique_id=&quot;10602&quot;&gt;&lt;property id=&quot;20148&quot; value=&quot;5&quot;/&gt;&lt;property id=&quot;20300&quot; value=&quot;Slide 2&quot;/&gt;&lt;property id=&quot;20307&quot; value=&quot;267&quot;/&gt;&lt;/object&gt;&lt;object type=&quot;3&quot; unique_id=&quot;10603&quot;&gt;&lt;property id=&quot;20148&quot; value=&quot;5&quot;/&gt;&lt;property id=&quot;20300&quot; value=&quot;Slide 3&quot;/&gt;&lt;property id=&quot;20307&quot; value=&quot;271&quot;/&gt;&lt;/object&gt;&lt;object type=&quot;3&quot; unique_id=&quot;10604&quot;&gt;&lt;property id=&quot;20148&quot; value=&quot;5&quot;/&gt;&lt;property id=&quot;20300&quot; value=&quot;Slide 4&quot;/&gt;&lt;property id=&quot;20307&quot; value=&quot;260&quot;/&gt;&lt;/object&gt;&lt;object type=&quot;3&quot; unique_id=&quot;10605&quot;&gt;&lt;property id=&quot;20148&quot; value=&quot;5&quot;/&gt;&lt;property id=&quot;20300&quot; value=&quot;Slide 5&quot;/&gt;&lt;property id=&quot;20307&quot; value=&quot;273&quot;/&gt;&lt;/object&gt;&lt;object type=&quot;3&quot; unique_id=&quot;10606&quot;&gt;&lt;property id=&quot;20148&quot; value=&quot;5&quot;/&gt;&lt;property id=&quot;20300&quot; value=&quot;Slide 6&quot;/&gt;&lt;property id=&quot;20307&quot; value=&quot;275&quot;/&gt;&lt;/object&gt;&lt;object type=&quot;3&quot; unique_id=&quot;10607&quot;&gt;&lt;property id=&quot;20148&quot; value=&quot;5&quot;/&gt;&lt;property id=&quot;20300&quot; value=&quot;Slide 7&quot;/&gt;&lt;property id=&quot;20307&quot; value=&quot;270&quot;/&gt;&lt;/object&gt;&lt;object type=&quot;3&quot; unique_id=&quot;10608&quot;&gt;&lt;property id=&quot;20148&quot; value=&quot;5&quot;/&gt;&lt;property id=&quot;20300&quot; value=&quot;Slide 8&quot;/&gt;&lt;property id=&quot;20307&quot; value=&quot;263&quot;/&gt;&lt;/object&gt;&lt;object type=&quot;3&quot; unique_id=&quot;10609&quot;&gt;&lt;property id=&quot;20148&quot; value=&quot;5&quot;/&gt;&lt;property id=&quot;20300&quot; value=&quot;Slide 9&quot;/&gt;&lt;property id=&quot;20307&quot; value=&quot;274&quot;/&gt;&lt;/object&gt;&lt;object type=&quot;3&quot; unique_id=&quot;10610&quot;&gt;&lt;property id=&quot;20148&quot; value=&quot;5&quot;/&gt;&lt;property id=&quot;20300&quot; value=&quot;Slide 10&quot;/&gt;&lt;property id=&quot;20307&quot; value=&quot;266&quot;/&gt;&lt;/object&gt;&lt;object type=&quot;3&quot; unique_id=&quot;10999&quot;&gt;&lt;property id=&quot;20148&quot; value=&quot;5&quot;/&gt;&lt;property id=&quot;20300&quot; value=&quot;Slide 1&quot;/&gt;&lt;property id=&quot;20307&quot; value=&quot;276&quot;/&gt;&lt;/object&gt;&lt;/object&gt;&lt;object type=&quot;8&quot; unique_id=&quot;10622&quot;&gt;&lt;/object&gt;&lt;/object&gt;&lt;/database&gt;"/>
  <p:tag name="SECTOMILLISECCONVERTED" val="1"/>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581</Words>
  <Application>Microsoft Office PowerPoint</Application>
  <PresentationFormat>On-screen Show (4:3)</PresentationFormat>
  <Paragraphs>58</Paragraphs>
  <Slides>10</Slides>
  <Notes>2</Notes>
  <HiddenSlides>0</HiddenSlides>
  <MMClips>1</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Profile</vt:lpstr>
      <vt:lpstr>Crayons</vt:lpstr>
      <vt:lpstr>Blends</vt:lpstr>
      <vt:lpstr>Slide 1</vt:lpstr>
      <vt:lpstr>Slide 2</vt:lpstr>
      <vt:lpstr>Slide 3</vt:lpstr>
      <vt:lpstr>Slide 4</vt:lpstr>
      <vt:lpstr>Slide 5</vt:lpstr>
      <vt:lpstr>Slide 6</vt:lpstr>
      <vt:lpstr>Slide 7</vt:lpstr>
      <vt:lpstr>Slide 8</vt:lpstr>
      <vt:lpstr>Slide 9</vt:lpstr>
      <vt:lpstr>Slide 10</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AutoBVT</cp:lastModifiedBy>
  <cp:revision>61</cp:revision>
  <dcterms:created xsi:type="dcterms:W3CDTF">2009-12-23T13:37:57Z</dcterms:created>
  <dcterms:modified xsi:type="dcterms:W3CDTF">2016-01-20T09:01:01Z</dcterms:modified>
</cp:coreProperties>
</file>